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6" r:id="rId3"/>
    <p:sldId id="290" r:id="rId4"/>
    <p:sldId id="297" r:id="rId5"/>
    <p:sldId id="291" r:id="rId6"/>
    <p:sldId id="298" r:id="rId7"/>
    <p:sldId id="257" r:id="rId8"/>
    <p:sldId id="296" r:id="rId9"/>
    <p:sldId id="288" r:id="rId10"/>
    <p:sldId id="299" r:id="rId11"/>
    <p:sldId id="285" r:id="rId12"/>
    <p:sldId id="287" r:id="rId13"/>
    <p:sldId id="269" r:id="rId14"/>
    <p:sldId id="292" r:id="rId15"/>
    <p:sldId id="289" r:id="rId16"/>
    <p:sldId id="258" r:id="rId17"/>
    <p:sldId id="293" r:id="rId18"/>
    <p:sldId id="270" r:id="rId19"/>
    <p:sldId id="295" r:id="rId20"/>
    <p:sldId id="301" r:id="rId21"/>
    <p:sldId id="302"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0" autoAdjust="0"/>
    <p:restoredTop sz="94660"/>
  </p:normalViewPr>
  <p:slideViewPr>
    <p:cSldViewPr snapToGrid="0">
      <p:cViewPr varScale="1">
        <p:scale>
          <a:sx n="92" d="100"/>
          <a:sy n="92" d="100"/>
        </p:scale>
        <p:origin x="84" y="18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C101E-C2A7-4298-ADF6-B5AF49E77E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55D569F-0480-4C70-9152-C2C5EAD3EC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F4764B-DD8A-4170-A691-2F304811BA8B}"/>
              </a:ext>
            </a:extLst>
          </p:cNvPr>
          <p:cNvSpPr>
            <a:spLocks noGrp="1"/>
          </p:cNvSpPr>
          <p:nvPr>
            <p:ph type="dt" sz="half" idx="10"/>
          </p:nvPr>
        </p:nvSpPr>
        <p:spPr/>
        <p:txBody>
          <a:bodyPr/>
          <a:lstStyle/>
          <a:p>
            <a:fld id="{6362142B-6EDB-45A2-908F-16212A1AC8A2}" type="datetimeFigureOut">
              <a:rPr lang="en-US" smtClean="0"/>
              <a:t>10/18/2019</a:t>
            </a:fld>
            <a:endParaRPr lang="en-US"/>
          </a:p>
        </p:txBody>
      </p:sp>
      <p:sp>
        <p:nvSpPr>
          <p:cNvPr id="5" name="Footer Placeholder 4">
            <a:extLst>
              <a:ext uri="{FF2B5EF4-FFF2-40B4-BE49-F238E27FC236}">
                <a16:creationId xmlns:a16="http://schemas.microsoft.com/office/drawing/2014/main" id="{1B9E8AF1-E5BF-4FED-AB69-CF47BF2046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4537F1-E7BE-46E5-9F7E-76C0DE303D0E}"/>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123495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C3FB6-8AB4-438A-9C81-4F7CBDBFDF5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882247-D871-4B61-B2DD-34144DAD199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A7EBFF-4609-4E33-895A-5B224EC9A153}"/>
              </a:ext>
            </a:extLst>
          </p:cNvPr>
          <p:cNvSpPr>
            <a:spLocks noGrp="1"/>
          </p:cNvSpPr>
          <p:nvPr>
            <p:ph type="dt" sz="half" idx="10"/>
          </p:nvPr>
        </p:nvSpPr>
        <p:spPr/>
        <p:txBody>
          <a:bodyPr/>
          <a:lstStyle/>
          <a:p>
            <a:fld id="{6362142B-6EDB-45A2-908F-16212A1AC8A2}" type="datetimeFigureOut">
              <a:rPr lang="en-US" smtClean="0"/>
              <a:t>10/18/2019</a:t>
            </a:fld>
            <a:endParaRPr lang="en-US"/>
          </a:p>
        </p:txBody>
      </p:sp>
      <p:sp>
        <p:nvSpPr>
          <p:cNvPr id="5" name="Footer Placeholder 4">
            <a:extLst>
              <a:ext uri="{FF2B5EF4-FFF2-40B4-BE49-F238E27FC236}">
                <a16:creationId xmlns:a16="http://schemas.microsoft.com/office/drawing/2014/main" id="{FA9AA704-01FD-4866-B258-9F74E2EA6F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E3E483-520F-4592-A4F6-53AC29069C91}"/>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229622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75271D-E63F-4636-8B6C-22453C17167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0A29629-DE04-4D1A-B764-F801A74F122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8C71E4-8220-40D5-BCED-EBC78F35CE70}"/>
              </a:ext>
            </a:extLst>
          </p:cNvPr>
          <p:cNvSpPr>
            <a:spLocks noGrp="1"/>
          </p:cNvSpPr>
          <p:nvPr>
            <p:ph type="dt" sz="half" idx="10"/>
          </p:nvPr>
        </p:nvSpPr>
        <p:spPr/>
        <p:txBody>
          <a:bodyPr/>
          <a:lstStyle/>
          <a:p>
            <a:fld id="{6362142B-6EDB-45A2-908F-16212A1AC8A2}" type="datetimeFigureOut">
              <a:rPr lang="en-US" smtClean="0"/>
              <a:t>10/18/2019</a:t>
            </a:fld>
            <a:endParaRPr lang="en-US"/>
          </a:p>
        </p:txBody>
      </p:sp>
      <p:sp>
        <p:nvSpPr>
          <p:cNvPr id="5" name="Footer Placeholder 4">
            <a:extLst>
              <a:ext uri="{FF2B5EF4-FFF2-40B4-BE49-F238E27FC236}">
                <a16:creationId xmlns:a16="http://schemas.microsoft.com/office/drawing/2014/main" id="{4807C81B-E695-4161-8F85-F8E1551122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F8617D-4F56-446B-8DB9-295AA6661201}"/>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842359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8C4E3-ABEB-49CF-AE2D-33CB2E1562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CE5E8C-C72A-422E-B1A4-1E33D47A179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5831A0-88A7-4267-81F1-51DF0D5D4547}"/>
              </a:ext>
            </a:extLst>
          </p:cNvPr>
          <p:cNvSpPr>
            <a:spLocks noGrp="1"/>
          </p:cNvSpPr>
          <p:nvPr>
            <p:ph type="dt" sz="half" idx="10"/>
          </p:nvPr>
        </p:nvSpPr>
        <p:spPr/>
        <p:txBody>
          <a:bodyPr/>
          <a:lstStyle/>
          <a:p>
            <a:fld id="{6362142B-6EDB-45A2-908F-16212A1AC8A2}" type="datetimeFigureOut">
              <a:rPr lang="en-US" smtClean="0"/>
              <a:t>10/18/2019</a:t>
            </a:fld>
            <a:endParaRPr lang="en-US"/>
          </a:p>
        </p:txBody>
      </p:sp>
      <p:sp>
        <p:nvSpPr>
          <p:cNvPr id="5" name="Footer Placeholder 4">
            <a:extLst>
              <a:ext uri="{FF2B5EF4-FFF2-40B4-BE49-F238E27FC236}">
                <a16:creationId xmlns:a16="http://schemas.microsoft.com/office/drawing/2014/main" id="{1AE6F12B-3C33-4D46-9D82-0EFE0FF61E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63BD03-B9D2-4138-BD40-C99053FC350A}"/>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420343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C784C-1149-4941-AB1E-7B45370D25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A0E37A-CF0F-4938-9866-247F4D399A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0BC6105-679C-4CEA-A5B9-353CA96A07FA}"/>
              </a:ext>
            </a:extLst>
          </p:cNvPr>
          <p:cNvSpPr>
            <a:spLocks noGrp="1"/>
          </p:cNvSpPr>
          <p:nvPr>
            <p:ph type="dt" sz="half" idx="10"/>
          </p:nvPr>
        </p:nvSpPr>
        <p:spPr/>
        <p:txBody>
          <a:bodyPr/>
          <a:lstStyle/>
          <a:p>
            <a:fld id="{6362142B-6EDB-45A2-908F-16212A1AC8A2}" type="datetimeFigureOut">
              <a:rPr lang="en-US" smtClean="0"/>
              <a:t>10/18/2019</a:t>
            </a:fld>
            <a:endParaRPr lang="en-US"/>
          </a:p>
        </p:txBody>
      </p:sp>
      <p:sp>
        <p:nvSpPr>
          <p:cNvPr id="5" name="Footer Placeholder 4">
            <a:extLst>
              <a:ext uri="{FF2B5EF4-FFF2-40B4-BE49-F238E27FC236}">
                <a16:creationId xmlns:a16="http://schemas.microsoft.com/office/drawing/2014/main" id="{34F7D50B-4431-4F3F-8F55-CD5320A7E0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78C514-C9BC-46E5-95F3-2ED94392C941}"/>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328389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089C7-EA5C-43BB-864B-A049D5FF25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4FF85A-FF99-4959-8A84-0478E14B038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72251F-9E75-40ED-A37C-C7697F4E2A1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0A454C-B59F-4893-B7AC-A0BDCB535B7A}"/>
              </a:ext>
            </a:extLst>
          </p:cNvPr>
          <p:cNvSpPr>
            <a:spLocks noGrp="1"/>
          </p:cNvSpPr>
          <p:nvPr>
            <p:ph type="dt" sz="half" idx="10"/>
          </p:nvPr>
        </p:nvSpPr>
        <p:spPr/>
        <p:txBody>
          <a:bodyPr/>
          <a:lstStyle/>
          <a:p>
            <a:fld id="{6362142B-6EDB-45A2-908F-16212A1AC8A2}" type="datetimeFigureOut">
              <a:rPr lang="en-US" smtClean="0"/>
              <a:t>10/18/2019</a:t>
            </a:fld>
            <a:endParaRPr lang="en-US"/>
          </a:p>
        </p:txBody>
      </p:sp>
      <p:sp>
        <p:nvSpPr>
          <p:cNvPr id="6" name="Footer Placeholder 5">
            <a:extLst>
              <a:ext uri="{FF2B5EF4-FFF2-40B4-BE49-F238E27FC236}">
                <a16:creationId xmlns:a16="http://schemas.microsoft.com/office/drawing/2014/main" id="{CDDEB19F-75AC-4489-A630-E49F0EE183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BF89A0-5C74-4FF3-BEE2-EB293B482347}"/>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3310053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39768-D8C5-4B2A-A3A9-E6635B3C621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BD2F01A-8A4C-4570-A309-B15A05656D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BB035EB-3D6A-40D2-9BC3-9CB861A02DD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74357E-19E7-49A1-8286-E1A7CA3FAD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3D82C86-BC95-4E58-B88B-DAD631391C4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32B3C1A-D7EE-45CB-AF20-085D00C48966}"/>
              </a:ext>
            </a:extLst>
          </p:cNvPr>
          <p:cNvSpPr>
            <a:spLocks noGrp="1"/>
          </p:cNvSpPr>
          <p:nvPr>
            <p:ph type="dt" sz="half" idx="10"/>
          </p:nvPr>
        </p:nvSpPr>
        <p:spPr/>
        <p:txBody>
          <a:bodyPr/>
          <a:lstStyle/>
          <a:p>
            <a:fld id="{6362142B-6EDB-45A2-908F-16212A1AC8A2}" type="datetimeFigureOut">
              <a:rPr lang="en-US" smtClean="0"/>
              <a:t>10/18/2019</a:t>
            </a:fld>
            <a:endParaRPr lang="en-US"/>
          </a:p>
        </p:txBody>
      </p:sp>
      <p:sp>
        <p:nvSpPr>
          <p:cNvPr id="8" name="Footer Placeholder 7">
            <a:extLst>
              <a:ext uri="{FF2B5EF4-FFF2-40B4-BE49-F238E27FC236}">
                <a16:creationId xmlns:a16="http://schemas.microsoft.com/office/drawing/2014/main" id="{B6E8E6D3-44AE-4780-8542-36E4A52BF1E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A1EA03E-3B95-499B-B86C-3A6CD854FD79}"/>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564812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334C6-5E86-427B-8112-FC5DF94D249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44EA594-81BB-43FC-B95D-30C65FDD9082}"/>
              </a:ext>
            </a:extLst>
          </p:cNvPr>
          <p:cNvSpPr>
            <a:spLocks noGrp="1"/>
          </p:cNvSpPr>
          <p:nvPr>
            <p:ph type="dt" sz="half" idx="10"/>
          </p:nvPr>
        </p:nvSpPr>
        <p:spPr/>
        <p:txBody>
          <a:bodyPr/>
          <a:lstStyle/>
          <a:p>
            <a:fld id="{6362142B-6EDB-45A2-908F-16212A1AC8A2}" type="datetimeFigureOut">
              <a:rPr lang="en-US" smtClean="0"/>
              <a:t>10/18/2019</a:t>
            </a:fld>
            <a:endParaRPr lang="en-US"/>
          </a:p>
        </p:txBody>
      </p:sp>
      <p:sp>
        <p:nvSpPr>
          <p:cNvPr id="4" name="Footer Placeholder 3">
            <a:extLst>
              <a:ext uri="{FF2B5EF4-FFF2-40B4-BE49-F238E27FC236}">
                <a16:creationId xmlns:a16="http://schemas.microsoft.com/office/drawing/2014/main" id="{700F1CB9-F52E-4B39-867B-27DB1C98A1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F4D1174-1453-4BFA-AC8E-88851284E806}"/>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273075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90EA9F-5D19-4A96-AED9-DBA253D2F6E2}"/>
              </a:ext>
            </a:extLst>
          </p:cNvPr>
          <p:cNvSpPr>
            <a:spLocks noGrp="1"/>
          </p:cNvSpPr>
          <p:nvPr>
            <p:ph type="dt" sz="half" idx="10"/>
          </p:nvPr>
        </p:nvSpPr>
        <p:spPr/>
        <p:txBody>
          <a:bodyPr/>
          <a:lstStyle/>
          <a:p>
            <a:fld id="{6362142B-6EDB-45A2-908F-16212A1AC8A2}" type="datetimeFigureOut">
              <a:rPr lang="en-US" smtClean="0"/>
              <a:t>10/18/2019</a:t>
            </a:fld>
            <a:endParaRPr lang="en-US"/>
          </a:p>
        </p:txBody>
      </p:sp>
      <p:sp>
        <p:nvSpPr>
          <p:cNvPr id="3" name="Footer Placeholder 2">
            <a:extLst>
              <a:ext uri="{FF2B5EF4-FFF2-40B4-BE49-F238E27FC236}">
                <a16:creationId xmlns:a16="http://schemas.microsoft.com/office/drawing/2014/main" id="{1B373C87-961D-4F30-B4E5-FFAF80CD9E6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04C156E-58CD-4069-82CE-8E52F698A2E1}"/>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127151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2334A-1731-429A-B6B4-2BD99E487A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EEAEAA-B1E8-4941-8E63-7A248AD166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6B142CC-730E-450F-A2A9-C6BFADC839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BBDFB7E-D49C-4479-9527-33AC267853C4}"/>
              </a:ext>
            </a:extLst>
          </p:cNvPr>
          <p:cNvSpPr>
            <a:spLocks noGrp="1"/>
          </p:cNvSpPr>
          <p:nvPr>
            <p:ph type="dt" sz="half" idx="10"/>
          </p:nvPr>
        </p:nvSpPr>
        <p:spPr/>
        <p:txBody>
          <a:bodyPr/>
          <a:lstStyle/>
          <a:p>
            <a:fld id="{6362142B-6EDB-45A2-908F-16212A1AC8A2}" type="datetimeFigureOut">
              <a:rPr lang="en-US" smtClean="0"/>
              <a:t>10/18/2019</a:t>
            </a:fld>
            <a:endParaRPr lang="en-US"/>
          </a:p>
        </p:txBody>
      </p:sp>
      <p:sp>
        <p:nvSpPr>
          <p:cNvPr id="6" name="Footer Placeholder 5">
            <a:extLst>
              <a:ext uri="{FF2B5EF4-FFF2-40B4-BE49-F238E27FC236}">
                <a16:creationId xmlns:a16="http://schemas.microsoft.com/office/drawing/2014/main" id="{C29B03F1-012F-4D39-8D47-E7EA52BFBA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A63E0F-B382-4F7C-94E5-FEC2511016C5}"/>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09823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ED41A-F7A9-4388-98AB-1EF6D70848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E085A4-1E1D-4E43-83A0-B2A09FCDEF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1E96829-3AA1-44F4-AB3E-77FEB0A4AA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CF8CA5-EF18-47A3-B3C9-CB19BC6558B6}"/>
              </a:ext>
            </a:extLst>
          </p:cNvPr>
          <p:cNvSpPr>
            <a:spLocks noGrp="1"/>
          </p:cNvSpPr>
          <p:nvPr>
            <p:ph type="dt" sz="half" idx="10"/>
          </p:nvPr>
        </p:nvSpPr>
        <p:spPr/>
        <p:txBody>
          <a:bodyPr/>
          <a:lstStyle/>
          <a:p>
            <a:fld id="{6362142B-6EDB-45A2-908F-16212A1AC8A2}" type="datetimeFigureOut">
              <a:rPr lang="en-US" smtClean="0"/>
              <a:t>10/18/2019</a:t>
            </a:fld>
            <a:endParaRPr lang="en-US"/>
          </a:p>
        </p:txBody>
      </p:sp>
      <p:sp>
        <p:nvSpPr>
          <p:cNvPr id="6" name="Footer Placeholder 5">
            <a:extLst>
              <a:ext uri="{FF2B5EF4-FFF2-40B4-BE49-F238E27FC236}">
                <a16:creationId xmlns:a16="http://schemas.microsoft.com/office/drawing/2014/main" id="{95E272FC-0FAE-4501-A020-3C892FCD07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0A7E61-3268-48CA-A17E-7E57ADC2AEF5}"/>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2296767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04F73E-FC7C-459B-BCD2-744C077B86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C42FCC8-1707-43E8-BE2D-454557AF6A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DBBD91-3394-4B29-9A8A-BC2E28BF11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62142B-6EDB-45A2-908F-16212A1AC8A2}" type="datetimeFigureOut">
              <a:rPr lang="en-US" smtClean="0"/>
              <a:t>10/18/2019</a:t>
            </a:fld>
            <a:endParaRPr lang="en-US"/>
          </a:p>
        </p:txBody>
      </p:sp>
      <p:sp>
        <p:nvSpPr>
          <p:cNvPr id="5" name="Footer Placeholder 4">
            <a:extLst>
              <a:ext uri="{FF2B5EF4-FFF2-40B4-BE49-F238E27FC236}">
                <a16:creationId xmlns:a16="http://schemas.microsoft.com/office/drawing/2014/main" id="{431D6AD7-9882-4B37-B672-D512CC4BA4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DF080D3-EEA7-4C1C-A1C8-7986962E63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A30CC-B8EB-4BC9-86D5-36A0594B46E8}" type="slidenum">
              <a:rPr lang="en-US" smtClean="0"/>
              <a:t>‹#›</a:t>
            </a:fld>
            <a:endParaRPr lang="en-US"/>
          </a:p>
        </p:txBody>
      </p:sp>
    </p:spTree>
    <p:extLst>
      <p:ext uri="{BB962C8B-B14F-4D97-AF65-F5344CB8AC3E}">
        <p14:creationId xmlns:p14="http://schemas.microsoft.com/office/powerpoint/2010/main" val="1941026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hurchofjesuschrist.org/study/scriptures/dc-testament/dc/132?lang=eng#note54b" TargetMode="External"/><Relationship Id="rId2" Type="http://schemas.openxmlformats.org/officeDocument/2006/relationships/hyperlink" Target="https://www.churchofjesuschrist.org/study/scriptures/dc-testament/dc/132?lang=eng#note54a" TargetMode="External"/><Relationship Id="rId1" Type="http://schemas.openxmlformats.org/officeDocument/2006/relationships/slideLayout" Target="../slideLayouts/slideLayout2.xml"/><Relationship Id="rId4" Type="http://schemas.openxmlformats.org/officeDocument/2006/relationships/hyperlink" Target="https://www.churchofjesuschrist.org/study/scriptures/dc-testament/dc/132?lang=eng"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www.churchofjesuschrist.org/topics/the-manifesto-and-the-end-of-plural-marriage?lang=en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churchofjesuschrist.org/topics/the-manifesto-and-the-end-of-plural-marriage?lang=en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churchofjesuschrist.org/study/scriptures/bofm/jacob/2.27,30?#26" TargetMode="External"/><Relationship Id="rId2" Type="http://schemas.openxmlformats.org/officeDocument/2006/relationships/hyperlink" Target="https://www.churchofjesuschrist.org/study/scriptures/ot/2-sam/12.7-8?#6" TargetMode="External"/><Relationship Id="rId1" Type="http://schemas.openxmlformats.org/officeDocument/2006/relationships/slideLayout" Target="../slideLayouts/slideLayout2.xml"/><Relationship Id="rId5" Type="http://schemas.openxmlformats.org/officeDocument/2006/relationships/hyperlink" Target="https://www.churchofjesuschrist.org/study/scriptures/dc-testament/od/1?lang=eng" TargetMode="External"/><Relationship Id="rId4" Type="http://schemas.openxmlformats.org/officeDocument/2006/relationships/hyperlink" Target="https://www.churchofjesuschrist.org/study/scriptures/dc-testament/dc/132"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www.churchofjesuschrist.org/study/scriptures/dc-testament/od/1?lang=en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churchofjesuschrist.org/study/scriptures/dc-testament/od/1?lang=en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churchofjesuschrist.org/study/scriptures/dc-testament/od/1?lang=en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churchofjesuschrist.org/study/scriptures/dc-testament/od/1?lang=eng" TargetMode="External"/><Relationship Id="rId2" Type="http://schemas.openxmlformats.org/officeDocument/2006/relationships/hyperlink" Target="https://www.churchofjesuschrist.org/topics/the-manifesto-and-the-end-of-plural-marriage?lang=en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churchofjesuschrist.org/study/scriptures/dc-testament/od/1?lang=en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churchofjesuschrist.org/study/scriptures/dc-testament/od/1?lang=en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churchofjesuschrist.org/study/scriptures/dc-testament/dc/132?lang=eng" TargetMode="External"/><Relationship Id="rId2" Type="http://schemas.openxmlformats.org/officeDocument/2006/relationships/hyperlink" Target="https://www.churchofjesuschrist.org/study/scriptures/dc-testament/od/1"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churchofjesuschrist.org/study/scriptures/dc-testament/dc/132?lang=eng#note4b" TargetMode="External"/><Relationship Id="rId2" Type="http://schemas.openxmlformats.org/officeDocument/2006/relationships/hyperlink" Target="https://www.churchofjesuschrist.org/study/scriptures/dc-testament/dc/132?lang=eng#note4a" TargetMode="External"/><Relationship Id="rId1" Type="http://schemas.openxmlformats.org/officeDocument/2006/relationships/slideLayout" Target="../slideLayouts/slideLayout2.xml"/><Relationship Id="rId4" Type="http://schemas.openxmlformats.org/officeDocument/2006/relationships/hyperlink" Target="https://www.churchofjesuschrist.org/study/scriptures/dc-testament/dc/132?lang=eng#note4c"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kingjamesbibleonline.org/Matthew-24-24/" TargetMode="External"/><Relationship Id="rId7" Type="http://schemas.openxmlformats.org/officeDocument/2006/relationships/hyperlink" Target="https://www.kingjamesbibleonline.org/Deuteronomy-18-20/" TargetMode="External"/><Relationship Id="rId2" Type="http://schemas.openxmlformats.org/officeDocument/2006/relationships/hyperlink" Target="https://www.kingjamesbibleonline.org/Matthew-7-15/" TargetMode="External"/><Relationship Id="rId1" Type="http://schemas.openxmlformats.org/officeDocument/2006/relationships/slideLayout" Target="../slideLayouts/slideLayout2.xml"/><Relationship Id="rId6" Type="http://schemas.openxmlformats.org/officeDocument/2006/relationships/hyperlink" Target="https://www.kingjamesbibleonline.org/2-Peter-2-1/" TargetMode="External"/><Relationship Id="rId5" Type="http://schemas.openxmlformats.org/officeDocument/2006/relationships/hyperlink" Target="https://www.kingjamesbibleonline.org/1-John-4-1/" TargetMode="External"/><Relationship Id="rId4" Type="http://schemas.openxmlformats.org/officeDocument/2006/relationships/hyperlink" Target="https://www.kingjamesbibleonline.org/Romans-16-18/"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churchofjesuschrist.org/study/scriptures/dc-testament/dc/132?lang=eng#note1b" TargetMode="External"/><Relationship Id="rId2" Type="http://schemas.openxmlformats.org/officeDocument/2006/relationships/hyperlink" Target="https://www.churchofjesuschrist.org/study/scriptures/dc-testament/dc/132?lang=eng#note1a" TargetMode="External"/><Relationship Id="rId1" Type="http://schemas.openxmlformats.org/officeDocument/2006/relationships/slideLayout" Target="../slideLayouts/slideLayout2.xml"/><Relationship Id="rId4" Type="http://schemas.openxmlformats.org/officeDocument/2006/relationships/hyperlink" Target="https://www.churchofjesuschrist.org/study/scriptures/dc-testament/dc/132?lang=eng"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ww.churchofjesuschrist.org/study/scriptures/dc-testament/dc/132?lang=e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churchofjesuschrist.org/study/scriptures/dc-testament/dc/132?lang=eng#note3b" TargetMode="External"/><Relationship Id="rId2" Type="http://schemas.openxmlformats.org/officeDocument/2006/relationships/hyperlink" Target="https://www.churchofjesuschrist.org/study/scriptures/dc-testament/dc/132?lang=eng#note3a" TargetMode="External"/><Relationship Id="rId1" Type="http://schemas.openxmlformats.org/officeDocument/2006/relationships/slideLayout" Target="../slideLayouts/slideLayout2.xml"/><Relationship Id="rId4" Type="http://schemas.openxmlformats.org/officeDocument/2006/relationships/hyperlink" Target="https://www.churchofjesuschrist.org/study/scriptures/dc-testament/dc/132?lang=en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churchofjesuschrist.org/study/scriptures/dc-testament/dc/132?lang=eng#note4b" TargetMode="External"/><Relationship Id="rId2" Type="http://schemas.openxmlformats.org/officeDocument/2006/relationships/hyperlink" Target="https://www.churchofjesuschrist.org/study/scriptures/dc-testament/dc/132?lang=eng#note4a" TargetMode="External"/><Relationship Id="rId1" Type="http://schemas.openxmlformats.org/officeDocument/2006/relationships/slideLayout" Target="../slideLayouts/slideLayout2.xml"/><Relationship Id="rId5" Type="http://schemas.openxmlformats.org/officeDocument/2006/relationships/hyperlink" Target="https://www.churchofjesuschrist.org/study/scriptures/dc-testament/dc/132?lang=eng" TargetMode="External"/><Relationship Id="rId4" Type="http://schemas.openxmlformats.org/officeDocument/2006/relationships/hyperlink" Target="https://www.churchofjesuschrist.org/study/scriptures/dc-testament/dc/132?lang=eng#note4c"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churchofjesuschrist.org/study/scriptures/dc-testament/dc/132?lang=eng" TargetMode="External"/><Relationship Id="rId2" Type="http://schemas.openxmlformats.org/officeDocument/2006/relationships/hyperlink" Target="https://www.churchofjesuschrist.org/study/scriptures/dc-testament/dc/132?lang=eng#note51a"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churchofjesuschrist.org/study/scriptures/dc-testament/dc/132?lang=eng" TargetMode="External"/><Relationship Id="rId2" Type="http://schemas.openxmlformats.org/officeDocument/2006/relationships/hyperlink" Target="https://www.churchofjesuschrist.org/study/scriptures/dc-testament/dc/132?lang=eng#note52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churchofjesuschrist.org/study/scriptures/dc-testament/dc/132?lang=eng" TargetMode="External"/><Relationship Id="rId2" Type="http://schemas.openxmlformats.org/officeDocument/2006/relationships/hyperlink" Target="https://www.churchofjesuschrist.org/study/scriptures/dc-testament/dc/132?lang=eng#note53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88C675E-0DEF-4D3B-9BF4-003A7B9B54B8}"/>
              </a:ext>
            </a:extLst>
          </p:cNvPr>
          <p:cNvSpPr>
            <a:spLocks noGrp="1"/>
          </p:cNvSpPr>
          <p:nvPr>
            <p:ph type="subTitle" idx="1"/>
          </p:nvPr>
        </p:nvSpPr>
        <p:spPr>
          <a:xfrm>
            <a:off x="233916" y="361507"/>
            <a:ext cx="11546958" cy="5949352"/>
          </a:xfrm>
        </p:spPr>
        <p:txBody>
          <a:bodyPr>
            <a:noAutofit/>
          </a:bodyPr>
          <a:lstStyle/>
          <a:p>
            <a:r>
              <a:rPr lang="en-US" sz="5400" dirty="0"/>
              <a:t>Thrive Discipleship &amp; Apologetics</a:t>
            </a:r>
          </a:p>
          <a:p>
            <a:pPr>
              <a:lnSpc>
                <a:spcPct val="100000"/>
              </a:lnSpc>
            </a:pPr>
            <a:r>
              <a:rPr lang="en-US" dirty="0"/>
              <a:t>Proverbs 11</a:t>
            </a:r>
          </a:p>
          <a:p>
            <a:pPr>
              <a:lnSpc>
                <a:spcPct val="100000"/>
              </a:lnSpc>
            </a:pPr>
            <a:r>
              <a:rPr lang="en-US" b="1" dirty="0"/>
              <a:t>28</a:t>
            </a:r>
            <a:r>
              <a:rPr lang="en-US" dirty="0"/>
              <a:t> Those who trust in their riches will fall,                                                                                                        but the righteous will </a:t>
            </a:r>
            <a:r>
              <a:rPr lang="en-US" b="1" dirty="0"/>
              <a:t>thrive</a:t>
            </a:r>
            <a:r>
              <a:rPr lang="en-US" dirty="0"/>
              <a:t> like a green leaf.</a:t>
            </a:r>
          </a:p>
          <a:p>
            <a:pPr>
              <a:lnSpc>
                <a:spcPct val="100000"/>
              </a:lnSpc>
            </a:pPr>
            <a:r>
              <a:rPr lang="en-US" dirty="0"/>
              <a:t>Jude</a:t>
            </a:r>
          </a:p>
          <a:p>
            <a:pPr>
              <a:lnSpc>
                <a:spcPct val="100000"/>
              </a:lnSpc>
            </a:pPr>
            <a:r>
              <a:rPr lang="en-US" b="1" dirty="0"/>
              <a:t>3 </a:t>
            </a:r>
            <a:r>
              <a:rPr lang="en-US" dirty="0"/>
              <a:t>Beloved, while I was very diligent to write to you concerning our common salvation, I found it necessary to write to you exhorting you to </a:t>
            </a:r>
            <a:r>
              <a:rPr lang="en-US" b="1" dirty="0"/>
              <a:t>contend earnestly for the faith </a:t>
            </a:r>
            <a:r>
              <a:rPr lang="en-US" dirty="0"/>
              <a:t>which was once for all delivered to the saints.</a:t>
            </a:r>
          </a:p>
          <a:p>
            <a:pPr>
              <a:lnSpc>
                <a:spcPct val="100000"/>
              </a:lnSpc>
            </a:pPr>
            <a:r>
              <a:rPr lang="en-US" sz="4000" dirty="0"/>
              <a:t>Mormonism</a:t>
            </a:r>
          </a:p>
          <a:p>
            <a:pPr>
              <a:lnSpc>
                <a:spcPct val="100000"/>
              </a:lnSpc>
            </a:pPr>
            <a:r>
              <a:rPr lang="en-US" sz="4000" dirty="0"/>
              <a:t>Joseph Smith and Polygamy </a:t>
            </a:r>
          </a:p>
          <a:p>
            <a:pPr>
              <a:lnSpc>
                <a:spcPct val="100000"/>
              </a:lnSpc>
            </a:pPr>
            <a:r>
              <a:rPr lang="en-US" sz="4000" dirty="0"/>
              <a:t>Is Joseph Smith a prophet of God? </a:t>
            </a:r>
          </a:p>
          <a:p>
            <a:r>
              <a:rPr lang="en-US" sz="3200" b="1" dirty="0"/>
              <a:t> </a:t>
            </a:r>
          </a:p>
          <a:p>
            <a:endParaRPr lang="en-US" sz="3600" dirty="0"/>
          </a:p>
        </p:txBody>
      </p:sp>
    </p:spTree>
    <p:extLst>
      <p:ext uri="{BB962C8B-B14F-4D97-AF65-F5344CB8AC3E}">
        <p14:creationId xmlns:p14="http://schemas.microsoft.com/office/powerpoint/2010/main" val="24082137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4B0C94-E029-4844-B2AA-1BB840B487C5}"/>
              </a:ext>
            </a:extLst>
          </p:cNvPr>
          <p:cNvSpPr>
            <a:spLocks noGrp="1"/>
          </p:cNvSpPr>
          <p:nvPr>
            <p:ph idx="1"/>
          </p:nvPr>
        </p:nvSpPr>
        <p:spPr>
          <a:xfrm>
            <a:off x="329783" y="554636"/>
            <a:ext cx="11257613" cy="5966085"/>
          </a:xfrm>
        </p:spPr>
        <p:txBody>
          <a:bodyPr>
            <a:normAutofit/>
          </a:bodyPr>
          <a:lstStyle/>
          <a:p>
            <a:pPr marL="0" indent="0" fontAlgn="base">
              <a:buNone/>
            </a:pPr>
            <a:r>
              <a:rPr lang="en-US" sz="3600" b="1" dirty="0"/>
              <a:t>54 </a:t>
            </a:r>
            <a:r>
              <a:rPr lang="en-US" sz="3600" dirty="0"/>
              <a:t>“And I command mine handmaid, Emma Smith, to abide and </a:t>
            </a:r>
            <a:r>
              <a:rPr lang="en-US" sz="3600" dirty="0">
                <a:hlinkClick r:id="rId2">
                  <a:extLst>
                    <a:ext uri="{A12FA001-AC4F-418D-AE19-62706E023703}">
                      <ahyp:hlinkClr xmlns:ahyp="http://schemas.microsoft.com/office/drawing/2018/hyperlinkcolor" val="tx"/>
                    </a:ext>
                  </a:extLst>
                </a:hlinkClick>
              </a:rPr>
              <a:t>cleave</a:t>
            </a:r>
            <a:r>
              <a:rPr lang="en-US" sz="3600" dirty="0"/>
              <a:t> unto my servant Joseph, and to none else. But if she will not abide this commandment she shall be </a:t>
            </a:r>
            <a:r>
              <a:rPr lang="en-US" sz="3600" dirty="0">
                <a:hlinkClick r:id="rId3">
                  <a:extLst>
                    <a:ext uri="{A12FA001-AC4F-418D-AE19-62706E023703}">
                      <ahyp:hlinkClr xmlns:ahyp="http://schemas.microsoft.com/office/drawing/2018/hyperlinkcolor" val="tx"/>
                    </a:ext>
                  </a:extLst>
                </a:hlinkClick>
              </a:rPr>
              <a:t>destroyed</a:t>
            </a:r>
            <a:r>
              <a:rPr lang="en-US" sz="3600" dirty="0"/>
              <a:t>, saith the Lord; for I am the Lord thy God, and will destroy her if she abide not in my law.”</a:t>
            </a:r>
          </a:p>
          <a:p>
            <a:pPr marL="0" indent="0" fontAlgn="base">
              <a:buNone/>
            </a:pPr>
            <a:endParaRPr lang="en-US" sz="3600" dirty="0"/>
          </a:p>
          <a:p>
            <a:pPr marL="0" indent="0" fontAlgn="base">
              <a:buNone/>
            </a:pPr>
            <a:endParaRPr lang="en-US" sz="3600" dirty="0"/>
          </a:p>
          <a:p>
            <a:pPr marL="0" indent="0" fontAlgn="base">
              <a:buNone/>
            </a:pPr>
            <a:r>
              <a:rPr lang="en-US" sz="3600" dirty="0">
                <a:hlinkClick r:id="rId4"/>
              </a:rPr>
              <a:t>https://www.churchofjesuschrist.org/study/scriptures/dc-testament/dc/132?lang=eng</a:t>
            </a:r>
            <a:r>
              <a:rPr lang="en-US" sz="3600" dirty="0"/>
              <a:t> (Retrieved 10/16/2019)</a:t>
            </a:r>
          </a:p>
        </p:txBody>
      </p:sp>
    </p:spTree>
    <p:extLst>
      <p:ext uri="{BB962C8B-B14F-4D97-AF65-F5344CB8AC3E}">
        <p14:creationId xmlns:p14="http://schemas.microsoft.com/office/powerpoint/2010/main" val="1869276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1614CE-41A8-4276-B9DD-D556DD54BF17}"/>
              </a:ext>
            </a:extLst>
          </p:cNvPr>
          <p:cNvSpPr>
            <a:spLocks noGrp="1"/>
          </p:cNvSpPr>
          <p:nvPr>
            <p:ph idx="1"/>
          </p:nvPr>
        </p:nvSpPr>
        <p:spPr>
          <a:xfrm>
            <a:off x="404734" y="344774"/>
            <a:ext cx="11137692" cy="6130977"/>
          </a:xfrm>
        </p:spPr>
        <p:txBody>
          <a:bodyPr>
            <a:noAutofit/>
          </a:bodyPr>
          <a:lstStyle/>
          <a:p>
            <a:pPr marL="0" indent="0">
              <a:buNone/>
            </a:pPr>
            <a:r>
              <a:rPr lang="en-US" b="1" u="sng" dirty="0"/>
              <a:t>Antipolygamy Laws and Civil Disobedience</a:t>
            </a:r>
          </a:p>
          <a:p>
            <a:pPr marL="0" indent="0">
              <a:buNone/>
            </a:pPr>
            <a:endParaRPr lang="en-US" b="1" dirty="0"/>
          </a:p>
          <a:p>
            <a:pPr marL="0" indent="0">
              <a:buNone/>
            </a:pPr>
            <a:r>
              <a:rPr lang="en-US" dirty="0"/>
              <a:t>“Between 1850 and 1896, Utah was a territory of the U.S. government, which meant that federal officials in Washington, D.C., exercised great control over local matters. In 1882, the U.S. Congress passed the Edmunds Act, which made unlawful cohabitation (interpreted as a man living with more than one wife) punishable by six months of imprisonment and a $300 fine. In 1887 Congress passed the Edmunds-Tucker Act to punish the Church itself, not just its members. The act dissolved the corporation of the Church and directed that all Church property over $50,000 be forfeited to the government.”</a:t>
            </a:r>
          </a:p>
          <a:p>
            <a:pPr marL="0" indent="0">
              <a:buNone/>
            </a:pPr>
            <a:endParaRPr lang="en-US" dirty="0"/>
          </a:p>
          <a:p>
            <a:pPr marL="0" indent="0">
              <a:buNone/>
            </a:pPr>
            <a:r>
              <a:rPr lang="en-US" dirty="0">
                <a:hlinkClick r:id="rId2"/>
              </a:rPr>
              <a:t>https://www.churchofjesuschrist.org/topics/the-manifesto-and-the-end-of-plural-marriage?lang=eng</a:t>
            </a:r>
            <a:r>
              <a:rPr lang="en-US" dirty="0"/>
              <a:t> (Retrieved 10/16/2019)</a:t>
            </a:r>
          </a:p>
          <a:p>
            <a:pPr marL="0" indent="0">
              <a:buNone/>
            </a:pPr>
            <a:endParaRPr lang="en-US" dirty="0"/>
          </a:p>
        </p:txBody>
      </p:sp>
    </p:spTree>
    <p:extLst>
      <p:ext uri="{BB962C8B-B14F-4D97-AF65-F5344CB8AC3E}">
        <p14:creationId xmlns:p14="http://schemas.microsoft.com/office/powerpoint/2010/main" val="3354118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FB8AF0-247D-4F61-8F29-130B64262E4D}"/>
              </a:ext>
            </a:extLst>
          </p:cNvPr>
          <p:cNvSpPr>
            <a:spLocks noGrp="1"/>
          </p:cNvSpPr>
          <p:nvPr>
            <p:ph idx="1"/>
          </p:nvPr>
        </p:nvSpPr>
        <p:spPr>
          <a:xfrm>
            <a:off x="329783" y="584616"/>
            <a:ext cx="11317573" cy="5906125"/>
          </a:xfrm>
        </p:spPr>
        <p:txBody>
          <a:bodyPr>
            <a:noAutofit/>
          </a:bodyPr>
          <a:lstStyle/>
          <a:p>
            <a:pPr marL="0" indent="0">
              <a:buNone/>
            </a:pPr>
            <a:r>
              <a:rPr lang="en-US" sz="3200" dirty="0"/>
              <a:t>“This government opposition strengthened the Saints’ resolve to resist what they deemed to be unjust laws. Polygamous men went into hiding, sometimes for years at a time, moving from house to house and staying with friends and relatives. Others assumed aliases and moved to out-of-the-way places in southern Utah, Arizona, Canada, and Mexico. Many escaped prosecution; many others, when arrested, pled guilty and submitted to fines and imprisonment.”</a:t>
            </a:r>
          </a:p>
          <a:p>
            <a:pPr marL="0" indent="0">
              <a:buNone/>
            </a:pPr>
            <a:endParaRPr lang="en-US" sz="3200" dirty="0"/>
          </a:p>
          <a:p>
            <a:pPr marL="0" indent="0">
              <a:buNone/>
            </a:pPr>
            <a:endParaRPr lang="en-US" sz="3200" dirty="0"/>
          </a:p>
          <a:p>
            <a:pPr marL="0" indent="0">
              <a:buNone/>
            </a:pPr>
            <a:r>
              <a:rPr lang="en-US" sz="3200" dirty="0">
                <a:hlinkClick r:id="rId2"/>
              </a:rPr>
              <a:t>https://www.churchofjesuschrist.org/topics/the-manifesto-and-the-end-of-plural-marriage?lang=eng</a:t>
            </a:r>
            <a:r>
              <a:rPr lang="en-US" sz="3200" dirty="0"/>
              <a:t> (Retrieved 10/16/20190</a:t>
            </a:r>
          </a:p>
          <a:p>
            <a:pPr marL="0" indent="0">
              <a:buNone/>
            </a:pPr>
            <a:endParaRPr lang="en-US" sz="3200" dirty="0"/>
          </a:p>
        </p:txBody>
      </p:sp>
    </p:spTree>
    <p:extLst>
      <p:ext uri="{BB962C8B-B14F-4D97-AF65-F5344CB8AC3E}">
        <p14:creationId xmlns:p14="http://schemas.microsoft.com/office/powerpoint/2010/main" val="285542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5141A4-6D90-4943-BD54-A9FE292B51B1}"/>
              </a:ext>
            </a:extLst>
          </p:cNvPr>
          <p:cNvSpPr>
            <a:spLocks noGrp="1"/>
          </p:cNvSpPr>
          <p:nvPr>
            <p:ph idx="1"/>
          </p:nvPr>
        </p:nvSpPr>
        <p:spPr>
          <a:xfrm>
            <a:off x="479685" y="434716"/>
            <a:ext cx="11377535" cy="5981074"/>
          </a:xfrm>
        </p:spPr>
        <p:txBody>
          <a:bodyPr>
            <a:normAutofit fontScale="85000" lnSpcReduction="10000"/>
          </a:bodyPr>
          <a:lstStyle/>
          <a:p>
            <a:pPr marL="0" indent="0" fontAlgn="base">
              <a:buNone/>
            </a:pPr>
            <a:r>
              <a:rPr lang="en-US" sz="3900" b="1" u="sng" cap="all" dirty="0"/>
              <a:t>OFFICIAL DECLARATION 1</a:t>
            </a:r>
          </a:p>
          <a:p>
            <a:pPr marL="0" indent="0" fontAlgn="base">
              <a:buNone/>
            </a:pPr>
            <a:endParaRPr lang="en-US" sz="3900" b="1" cap="all" dirty="0"/>
          </a:p>
          <a:p>
            <a:pPr marL="0" indent="0" fontAlgn="base">
              <a:buNone/>
            </a:pPr>
            <a:r>
              <a:rPr lang="en-US" sz="3900" i="1" dirty="0"/>
              <a:t>“The Bible and the Book of Mormon teach that monogamy is God’s standard for marriage unless He declares otherwise (see </a:t>
            </a:r>
            <a:r>
              <a:rPr lang="en-US" sz="3900" i="1" dirty="0">
                <a:hlinkClick r:id="rId2"/>
              </a:rPr>
              <a:t>2 Samuel 12:7–8</a:t>
            </a:r>
            <a:r>
              <a:rPr lang="en-US" sz="3900" i="1" dirty="0"/>
              <a:t> and </a:t>
            </a:r>
            <a:r>
              <a:rPr lang="en-US" sz="3900" i="1" dirty="0">
                <a:hlinkClick r:id="rId3"/>
              </a:rPr>
              <a:t>Jacob 2:27, 30</a:t>
            </a:r>
            <a:r>
              <a:rPr lang="en-US" sz="3900" i="1" dirty="0"/>
              <a:t>). Following a revelation to Joseph Smith, the practice of plural marriage was instituted among Church members in the early 1840s (see </a:t>
            </a:r>
            <a:r>
              <a:rPr lang="en-US" sz="3900" i="1" dirty="0">
                <a:hlinkClick r:id="rId4"/>
              </a:rPr>
              <a:t>section 132</a:t>
            </a:r>
            <a:r>
              <a:rPr lang="en-US" sz="3900" i="1" dirty="0"/>
              <a:t>). From the 1860s to the 1880s, the United States government passed laws to make this religious practice illegal. These laws were eventually upheld by the U.S. Supreme Court.”</a:t>
            </a:r>
          </a:p>
          <a:p>
            <a:pPr marL="0" indent="0" fontAlgn="base">
              <a:buNone/>
            </a:pPr>
            <a:endParaRPr lang="en-US" sz="3900" i="1" dirty="0"/>
          </a:p>
          <a:p>
            <a:pPr marL="0" indent="0" fontAlgn="base">
              <a:buNone/>
            </a:pPr>
            <a:r>
              <a:rPr lang="en-US" sz="4000" dirty="0">
                <a:hlinkClick r:id="rId5"/>
              </a:rPr>
              <a:t>https://www.churchofjesuschrist.org/study/scriptures/dc-testament/od/1?lang=eng</a:t>
            </a:r>
            <a:r>
              <a:rPr lang="en-US" sz="4000" dirty="0"/>
              <a:t> </a:t>
            </a:r>
            <a:r>
              <a:rPr lang="en-US" sz="3900" dirty="0"/>
              <a:t>(Retrieved 10/16/2019)</a:t>
            </a:r>
          </a:p>
          <a:p>
            <a:pPr marL="0" indent="0" fontAlgn="base">
              <a:buNone/>
            </a:pPr>
            <a:endParaRPr lang="en-US" dirty="0"/>
          </a:p>
        </p:txBody>
      </p:sp>
    </p:spTree>
    <p:extLst>
      <p:ext uri="{BB962C8B-B14F-4D97-AF65-F5344CB8AC3E}">
        <p14:creationId xmlns:p14="http://schemas.microsoft.com/office/powerpoint/2010/main" val="857687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931A71-B727-479B-BD1C-E5188E5E0FD5}"/>
              </a:ext>
            </a:extLst>
          </p:cNvPr>
          <p:cNvSpPr>
            <a:spLocks noGrp="1"/>
          </p:cNvSpPr>
          <p:nvPr>
            <p:ph idx="1"/>
          </p:nvPr>
        </p:nvSpPr>
        <p:spPr>
          <a:xfrm>
            <a:off x="344774" y="524656"/>
            <a:ext cx="11009026" cy="5652307"/>
          </a:xfrm>
        </p:spPr>
        <p:txBody>
          <a:bodyPr>
            <a:normAutofit/>
          </a:bodyPr>
          <a:lstStyle/>
          <a:p>
            <a:pPr marL="0" indent="0" fontAlgn="base">
              <a:buNone/>
            </a:pPr>
            <a:r>
              <a:rPr lang="en-US" sz="3300" i="1" dirty="0"/>
              <a:t>“After receiving revelation, President Wilford Woodruff issued the following Manifesto, which was accepted by the Church as authoritative and binding on October 6, 1890. This led to the end of the practice of plural marriage in the Church.”</a:t>
            </a:r>
          </a:p>
          <a:p>
            <a:pPr marL="0" indent="0" fontAlgn="base">
              <a:buNone/>
            </a:pPr>
            <a:endParaRPr lang="en-US" sz="3300" i="1" dirty="0"/>
          </a:p>
          <a:p>
            <a:pPr marL="0" indent="0" fontAlgn="base">
              <a:buNone/>
            </a:pPr>
            <a:endParaRPr lang="en-US" sz="3300" i="1" dirty="0"/>
          </a:p>
          <a:p>
            <a:pPr marL="0" indent="0" fontAlgn="base">
              <a:buNone/>
            </a:pPr>
            <a:r>
              <a:rPr lang="en-US" sz="3300" dirty="0">
                <a:hlinkClick r:id="rId2"/>
              </a:rPr>
              <a:t>https://www.churchofjesuschrist.org/study/scriptures/dc-testament/od/1?lang=eng</a:t>
            </a:r>
            <a:r>
              <a:rPr lang="en-US" sz="3300" dirty="0"/>
              <a:t> (Retrieved 10/16/2019)</a:t>
            </a:r>
          </a:p>
          <a:p>
            <a:endParaRPr lang="en-US" sz="3300" dirty="0"/>
          </a:p>
        </p:txBody>
      </p:sp>
    </p:spTree>
    <p:extLst>
      <p:ext uri="{BB962C8B-B14F-4D97-AF65-F5344CB8AC3E}">
        <p14:creationId xmlns:p14="http://schemas.microsoft.com/office/powerpoint/2010/main" val="1252315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346B72-ACA0-4EBC-B664-96DE609CD294}"/>
              </a:ext>
            </a:extLst>
          </p:cNvPr>
          <p:cNvSpPr>
            <a:spLocks noGrp="1"/>
          </p:cNvSpPr>
          <p:nvPr>
            <p:ph idx="1"/>
          </p:nvPr>
        </p:nvSpPr>
        <p:spPr>
          <a:xfrm>
            <a:off x="419725" y="449704"/>
            <a:ext cx="11137691" cy="5936105"/>
          </a:xfrm>
        </p:spPr>
        <p:txBody>
          <a:bodyPr>
            <a:normAutofit fontScale="92500" lnSpcReduction="10000"/>
          </a:bodyPr>
          <a:lstStyle/>
          <a:p>
            <a:pPr marL="0" indent="0" fontAlgn="base">
              <a:buNone/>
            </a:pPr>
            <a:r>
              <a:rPr lang="en-US" sz="3600" dirty="0"/>
              <a:t>“To Whom It May Concern:</a:t>
            </a:r>
          </a:p>
          <a:p>
            <a:pPr marL="0" indent="0" fontAlgn="base">
              <a:buNone/>
            </a:pPr>
            <a:r>
              <a:rPr lang="en-US" sz="3600" dirty="0"/>
              <a:t>Press dispatches having been sent for political purposes, from Salt Lake City, which have been widely published, to the effect that the Utah Commission, in their recent report to the Secretary of the Interior, allege that plural marriages are still being solemnized and that forty or more such marriages have been contracted in Utah since last June or during the past year, also that in public discourses the leaders of the Church have taught, encouraged and urged the continuance of the practice of polygamy—”</a:t>
            </a:r>
          </a:p>
          <a:p>
            <a:pPr marL="0" indent="0" fontAlgn="base">
              <a:buNone/>
            </a:pPr>
            <a:endParaRPr lang="en-US" sz="3600" dirty="0"/>
          </a:p>
          <a:p>
            <a:pPr marL="0" indent="0">
              <a:buNone/>
            </a:pPr>
            <a:r>
              <a:rPr lang="en-US" sz="3600" dirty="0">
                <a:hlinkClick r:id="rId2"/>
              </a:rPr>
              <a:t>https://www.churchofjesuschrist.org/study/scriptures/dc-testament/od/1?lang=eng</a:t>
            </a:r>
            <a:r>
              <a:rPr lang="en-US" sz="3600" dirty="0"/>
              <a:t> (Retrieved 10/16/2019)</a:t>
            </a:r>
          </a:p>
          <a:p>
            <a:pPr marL="0" indent="0">
              <a:buNone/>
            </a:pPr>
            <a:endParaRPr lang="en-US" dirty="0"/>
          </a:p>
        </p:txBody>
      </p:sp>
    </p:spTree>
    <p:extLst>
      <p:ext uri="{BB962C8B-B14F-4D97-AF65-F5344CB8AC3E}">
        <p14:creationId xmlns:p14="http://schemas.microsoft.com/office/powerpoint/2010/main" val="3841194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4A4C46-B7F0-4B1E-813B-90810629CD0F}"/>
              </a:ext>
            </a:extLst>
          </p:cNvPr>
          <p:cNvSpPr>
            <a:spLocks noGrp="1"/>
          </p:cNvSpPr>
          <p:nvPr>
            <p:ph idx="1"/>
          </p:nvPr>
        </p:nvSpPr>
        <p:spPr>
          <a:xfrm>
            <a:off x="284813" y="329784"/>
            <a:ext cx="11242623" cy="5996065"/>
          </a:xfrm>
        </p:spPr>
        <p:txBody>
          <a:bodyPr>
            <a:normAutofit/>
          </a:bodyPr>
          <a:lstStyle/>
          <a:p>
            <a:pPr marL="0" indent="0" fontAlgn="base">
              <a:buNone/>
            </a:pPr>
            <a:r>
              <a:rPr lang="en-US" sz="3600" dirty="0"/>
              <a:t>“I, therefore, as President of The Church of Jesus Christ of Latter-day Saints, do hereby, in the most solemn manner, declare that these charges are false. We are not teaching polygamy or plural marriage, nor permitting any person to enter into its practice, and I deny that either forty or any other number of plural marriages have during that period been solemnized in our Temples or in any other place in the Territory.”</a:t>
            </a:r>
          </a:p>
          <a:p>
            <a:pPr marL="0" indent="0" fontAlgn="base">
              <a:buNone/>
            </a:pPr>
            <a:endParaRPr lang="en-US" sz="3600" dirty="0"/>
          </a:p>
          <a:p>
            <a:pPr marL="0" indent="0" fontAlgn="base">
              <a:buNone/>
            </a:pPr>
            <a:r>
              <a:rPr lang="en-US" sz="3600" dirty="0">
                <a:hlinkClick r:id="rId2"/>
              </a:rPr>
              <a:t>https://www.churchofjesuschrist.org/study/scriptures/dc-testament/od/1?lang=eng</a:t>
            </a:r>
            <a:r>
              <a:rPr lang="en-US" sz="3600" dirty="0"/>
              <a:t> (Retrieved 10/16/2019)</a:t>
            </a:r>
            <a:endParaRPr lang="en-US" dirty="0"/>
          </a:p>
        </p:txBody>
      </p:sp>
    </p:spTree>
    <p:extLst>
      <p:ext uri="{BB962C8B-B14F-4D97-AF65-F5344CB8AC3E}">
        <p14:creationId xmlns:p14="http://schemas.microsoft.com/office/powerpoint/2010/main" val="30636396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BFF181-C8D6-4928-86A7-0B682E80BAA3}"/>
              </a:ext>
            </a:extLst>
          </p:cNvPr>
          <p:cNvSpPr>
            <a:spLocks noGrp="1"/>
          </p:cNvSpPr>
          <p:nvPr>
            <p:ph idx="1"/>
          </p:nvPr>
        </p:nvSpPr>
        <p:spPr>
          <a:xfrm>
            <a:off x="269823" y="539646"/>
            <a:ext cx="11422505" cy="6011056"/>
          </a:xfrm>
        </p:spPr>
        <p:txBody>
          <a:bodyPr/>
          <a:lstStyle/>
          <a:p>
            <a:pPr marL="0" indent="0" fontAlgn="base">
              <a:buNone/>
            </a:pPr>
            <a:r>
              <a:rPr lang="en-US" sz="3600" dirty="0"/>
              <a:t>“One case has been reported, in which the parties allege that the marriage was performed in the Endowment House, in Salt Lake City, in the Spring of 1889, but I have not been able to learn who performed the ceremony; whatever was done in this matter was without my knowledge. In consequence of this alleged occurrence the Endowment House was, by my instructions, taken down without delay.”</a:t>
            </a:r>
          </a:p>
          <a:p>
            <a:pPr marL="0" indent="0">
              <a:buNone/>
            </a:pPr>
            <a:endParaRPr lang="en-US" sz="3600" dirty="0">
              <a:hlinkClick r:id="rId2"/>
            </a:endParaRPr>
          </a:p>
          <a:p>
            <a:pPr marL="0" indent="0">
              <a:buNone/>
            </a:pPr>
            <a:r>
              <a:rPr lang="en-US" sz="3600" dirty="0">
                <a:hlinkClick r:id="rId3"/>
              </a:rPr>
              <a:t>https://www.churchofjesuschrist.org/study/scriptures/dc-testament/od/1?lang=eng</a:t>
            </a:r>
            <a:r>
              <a:rPr lang="en-US" sz="3600" dirty="0"/>
              <a:t> (Retrieved 10/16/2019)</a:t>
            </a:r>
          </a:p>
          <a:p>
            <a:endParaRPr lang="en-US" dirty="0"/>
          </a:p>
        </p:txBody>
      </p:sp>
    </p:spTree>
    <p:extLst>
      <p:ext uri="{BB962C8B-B14F-4D97-AF65-F5344CB8AC3E}">
        <p14:creationId xmlns:p14="http://schemas.microsoft.com/office/powerpoint/2010/main" val="37094263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73EBEA-C4BA-4B82-AE70-3FC91BDFB427}"/>
              </a:ext>
            </a:extLst>
          </p:cNvPr>
          <p:cNvSpPr>
            <a:spLocks noGrp="1"/>
          </p:cNvSpPr>
          <p:nvPr>
            <p:ph idx="1"/>
          </p:nvPr>
        </p:nvSpPr>
        <p:spPr>
          <a:xfrm>
            <a:off x="329784" y="539646"/>
            <a:ext cx="11024016" cy="5637317"/>
          </a:xfrm>
        </p:spPr>
        <p:txBody>
          <a:bodyPr>
            <a:normAutofit/>
          </a:bodyPr>
          <a:lstStyle/>
          <a:p>
            <a:pPr marL="0" indent="0" fontAlgn="base">
              <a:buNone/>
            </a:pPr>
            <a:r>
              <a:rPr lang="en-US" sz="3600" dirty="0"/>
              <a:t>“Inasmuch as laws have been enacted by Congress forbidding plural marriages, which laws have been pronounced constitutional by the court of last resort, I hereby declare my intention to submit to those laws, and to use my influence with the members of the Church over which I preside to have them do likewise.”</a:t>
            </a:r>
          </a:p>
          <a:p>
            <a:pPr marL="0" indent="0" fontAlgn="base">
              <a:buNone/>
            </a:pPr>
            <a:endParaRPr lang="en-US" sz="3600" dirty="0"/>
          </a:p>
          <a:p>
            <a:pPr marL="0" indent="0" fontAlgn="base">
              <a:buNone/>
            </a:pPr>
            <a:r>
              <a:rPr lang="en-US" sz="3600" dirty="0">
                <a:hlinkClick r:id="rId2"/>
              </a:rPr>
              <a:t>https://www.churchofjesuschrist.org/study/scriptures/dc-testament/od/1?lang=eng</a:t>
            </a:r>
            <a:r>
              <a:rPr lang="en-US" sz="3600" dirty="0"/>
              <a:t> (Retrieved 10/16/2019)</a:t>
            </a:r>
            <a:endParaRPr lang="en-US" dirty="0"/>
          </a:p>
        </p:txBody>
      </p:sp>
    </p:spTree>
    <p:extLst>
      <p:ext uri="{BB962C8B-B14F-4D97-AF65-F5344CB8AC3E}">
        <p14:creationId xmlns:p14="http://schemas.microsoft.com/office/powerpoint/2010/main" val="2063380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86DDBF-E6F9-4889-BAC8-22E3E66B8DC6}"/>
              </a:ext>
            </a:extLst>
          </p:cNvPr>
          <p:cNvSpPr>
            <a:spLocks noGrp="1"/>
          </p:cNvSpPr>
          <p:nvPr>
            <p:ph idx="1"/>
          </p:nvPr>
        </p:nvSpPr>
        <p:spPr>
          <a:xfrm>
            <a:off x="269823" y="419725"/>
            <a:ext cx="11272603" cy="6041036"/>
          </a:xfrm>
        </p:spPr>
        <p:txBody>
          <a:bodyPr>
            <a:noAutofit/>
          </a:bodyPr>
          <a:lstStyle/>
          <a:p>
            <a:pPr marL="0" indent="0" fontAlgn="base">
              <a:buNone/>
            </a:pPr>
            <a:r>
              <a:rPr lang="en-US" sz="3300" dirty="0"/>
              <a:t>“</a:t>
            </a:r>
            <a:r>
              <a:rPr lang="en-US" sz="3300" u="sng" dirty="0"/>
              <a:t>There is nothing in my teachings to the Church or in those of my associates, during the time specified, which can be reasonably construed to inculcate or encourage polygamy</a:t>
            </a:r>
            <a:r>
              <a:rPr lang="en-US" sz="3300" dirty="0"/>
              <a:t>; and when any Elder of the Church has used language which appeared to convey any such teaching, he has been promptly reproved. And I now publicly declare that my advice to the Latter-day Saints is to refrain from contracting any marriage forbidden by the law of the land.</a:t>
            </a:r>
          </a:p>
          <a:p>
            <a:pPr marL="0" indent="0" fontAlgn="base">
              <a:buNone/>
            </a:pPr>
            <a:r>
              <a:rPr lang="en-US" sz="3300" cap="small" dirty="0"/>
              <a:t>	Wilford Woodruff</a:t>
            </a:r>
          </a:p>
          <a:p>
            <a:pPr marL="0" indent="0" fontAlgn="base">
              <a:buNone/>
            </a:pPr>
            <a:r>
              <a:rPr lang="en-US" sz="3300" dirty="0"/>
              <a:t>         President of The Church of Jesus Christ of Latter-day Saints.”</a:t>
            </a:r>
          </a:p>
          <a:p>
            <a:pPr marL="0" indent="0" fontAlgn="base">
              <a:buNone/>
            </a:pPr>
            <a:r>
              <a:rPr lang="en-US" sz="3300" dirty="0">
                <a:hlinkClick r:id="rId2"/>
              </a:rPr>
              <a:t>https://www.churchofjesuschrist.org/study/scriptures/dc-testament/od/1?lang=eng</a:t>
            </a:r>
            <a:r>
              <a:rPr lang="en-US" sz="3300" dirty="0"/>
              <a:t> (Retrieved 10/16/2019)</a:t>
            </a:r>
          </a:p>
          <a:p>
            <a:endParaRPr lang="en-US" sz="3300" dirty="0"/>
          </a:p>
        </p:txBody>
      </p:sp>
    </p:spTree>
    <p:extLst>
      <p:ext uri="{BB962C8B-B14F-4D97-AF65-F5344CB8AC3E}">
        <p14:creationId xmlns:p14="http://schemas.microsoft.com/office/powerpoint/2010/main" val="1389179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8B399E-B6DE-41CB-B2D9-D6EEF52B48FF}"/>
              </a:ext>
            </a:extLst>
          </p:cNvPr>
          <p:cNvSpPr>
            <a:spLocks noGrp="1"/>
          </p:cNvSpPr>
          <p:nvPr>
            <p:ph idx="1"/>
          </p:nvPr>
        </p:nvSpPr>
        <p:spPr>
          <a:xfrm>
            <a:off x="419725" y="384464"/>
            <a:ext cx="11227632" cy="6203372"/>
          </a:xfrm>
        </p:spPr>
        <p:txBody>
          <a:bodyPr>
            <a:noAutofit/>
          </a:bodyPr>
          <a:lstStyle/>
          <a:p>
            <a:pPr marL="0" indent="0" fontAlgn="base">
              <a:buNone/>
            </a:pPr>
            <a:r>
              <a:rPr lang="en-US" sz="3300" b="1" dirty="0"/>
              <a:t>Doctrine and Covenants, Section 132:</a:t>
            </a:r>
            <a:endParaRPr lang="en-US" sz="3300" b="1" cap="all" dirty="0"/>
          </a:p>
          <a:p>
            <a:pPr marL="0" indent="0" fontAlgn="base">
              <a:buNone/>
            </a:pPr>
            <a:endParaRPr lang="en-US" sz="3300" cap="all" dirty="0"/>
          </a:p>
          <a:p>
            <a:pPr marL="0" indent="0" fontAlgn="base">
              <a:buNone/>
            </a:pPr>
            <a:r>
              <a:rPr lang="en-US" sz="3300" i="1" dirty="0"/>
              <a:t>“Revelation given through Joseph Smith the Prophet, at Nauvoo, Illinois, recorded July 12, 1843, relating to the new and everlasting covenant, including the eternity of the marriage covenant and the principle of plural marriage. Although the revelation was recorded in 1843, evidence indicates that some of the principles involved in this revelation were known by the Prophet as early as 1831. See </a:t>
            </a:r>
            <a:r>
              <a:rPr lang="en-US" sz="3300" i="1" dirty="0">
                <a:hlinkClick r:id="rId2"/>
              </a:rPr>
              <a:t>Official Declaration 1</a:t>
            </a:r>
            <a:r>
              <a:rPr lang="en-US" sz="3300" i="1" dirty="0"/>
              <a:t>.”</a:t>
            </a:r>
          </a:p>
          <a:p>
            <a:pPr marL="0" indent="0" fontAlgn="base">
              <a:buNone/>
            </a:pPr>
            <a:endParaRPr lang="en-US" sz="3300" i="1" dirty="0"/>
          </a:p>
          <a:p>
            <a:pPr marL="0" indent="0" fontAlgn="base">
              <a:buNone/>
            </a:pPr>
            <a:r>
              <a:rPr lang="en-US" sz="3300" dirty="0">
                <a:hlinkClick r:id="rId3"/>
              </a:rPr>
              <a:t>https://www.churchofjesuschrist.org/study/scriptures/dc-testament/dc/132?lang=eng</a:t>
            </a:r>
            <a:r>
              <a:rPr lang="en-US" sz="3300" dirty="0"/>
              <a:t> (Retrieved 10/16/2019)</a:t>
            </a:r>
          </a:p>
        </p:txBody>
      </p:sp>
    </p:spTree>
    <p:extLst>
      <p:ext uri="{BB962C8B-B14F-4D97-AF65-F5344CB8AC3E}">
        <p14:creationId xmlns:p14="http://schemas.microsoft.com/office/powerpoint/2010/main" val="1287097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DA6B13-20BC-45C2-BA77-42F2C57EDD91}"/>
              </a:ext>
            </a:extLst>
          </p:cNvPr>
          <p:cNvSpPr>
            <a:spLocks noGrp="1"/>
          </p:cNvSpPr>
          <p:nvPr>
            <p:ph idx="1"/>
          </p:nvPr>
        </p:nvSpPr>
        <p:spPr>
          <a:xfrm>
            <a:off x="389743" y="404734"/>
            <a:ext cx="11212643" cy="6056027"/>
          </a:xfrm>
        </p:spPr>
        <p:txBody>
          <a:bodyPr>
            <a:normAutofit lnSpcReduction="10000"/>
          </a:bodyPr>
          <a:lstStyle/>
          <a:p>
            <a:pPr marL="0" indent="0">
              <a:buNone/>
            </a:pPr>
            <a:r>
              <a:rPr lang="en-US" i="1" dirty="0"/>
              <a:t>(July 12, 1843)</a:t>
            </a:r>
          </a:p>
          <a:p>
            <a:pPr marL="0" indent="0">
              <a:buNone/>
            </a:pPr>
            <a:r>
              <a:rPr lang="en-US" b="1" dirty="0"/>
              <a:t>Doctrine and Covenants, Section 132:</a:t>
            </a:r>
          </a:p>
          <a:p>
            <a:pPr marL="0" indent="0">
              <a:buNone/>
            </a:pPr>
            <a:r>
              <a:rPr lang="en-US" b="1" dirty="0"/>
              <a:t>4 </a:t>
            </a:r>
            <a:r>
              <a:rPr lang="en-US" dirty="0"/>
              <a:t>“For behold, I reveal unto you a new and an </a:t>
            </a:r>
            <a:r>
              <a:rPr lang="en-US" u="sng" dirty="0"/>
              <a:t>everlasting</a:t>
            </a:r>
            <a:r>
              <a:rPr lang="en-US" dirty="0"/>
              <a:t> </a:t>
            </a:r>
            <a:r>
              <a:rPr lang="en-US" dirty="0">
                <a:hlinkClick r:id="rId2">
                  <a:extLst>
                    <a:ext uri="{A12FA001-AC4F-418D-AE19-62706E023703}">
                      <ahyp:hlinkClr xmlns:ahyp="http://schemas.microsoft.com/office/drawing/2018/hyperlinkcolor" val="tx"/>
                    </a:ext>
                  </a:extLst>
                </a:hlinkClick>
              </a:rPr>
              <a:t>covenant</a:t>
            </a:r>
            <a:r>
              <a:rPr lang="en-US" dirty="0"/>
              <a:t>; and if ye abide not that covenant, then are ye </a:t>
            </a:r>
            <a:r>
              <a:rPr lang="en-US" dirty="0">
                <a:hlinkClick r:id="rId3">
                  <a:extLst>
                    <a:ext uri="{A12FA001-AC4F-418D-AE19-62706E023703}">
                      <ahyp:hlinkClr xmlns:ahyp="http://schemas.microsoft.com/office/drawing/2018/hyperlinkcolor" val="tx"/>
                    </a:ext>
                  </a:extLst>
                </a:hlinkClick>
              </a:rPr>
              <a:t>damned</a:t>
            </a:r>
            <a:r>
              <a:rPr lang="en-US" dirty="0"/>
              <a:t>; for no one can </a:t>
            </a:r>
            <a:r>
              <a:rPr lang="en-US" dirty="0">
                <a:hlinkClick r:id="rId4">
                  <a:extLst>
                    <a:ext uri="{A12FA001-AC4F-418D-AE19-62706E023703}">
                      <ahyp:hlinkClr xmlns:ahyp="http://schemas.microsoft.com/office/drawing/2018/hyperlinkcolor" val="tx"/>
                    </a:ext>
                  </a:extLst>
                </a:hlinkClick>
              </a:rPr>
              <a:t>reject</a:t>
            </a:r>
            <a:r>
              <a:rPr lang="en-US" dirty="0"/>
              <a:t> this covenant and be permitted to enter into my glory.”</a:t>
            </a:r>
          </a:p>
          <a:p>
            <a:pPr marL="0" indent="0">
              <a:buNone/>
            </a:pPr>
            <a:endParaRPr lang="en-US" i="1" dirty="0"/>
          </a:p>
          <a:p>
            <a:pPr marL="0" indent="0">
              <a:buNone/>
            </a:pPr>
            <a:r>
              <a:rPr lang="en-US" i="1" dirty="0"/>
              <a:t>(The dates of the Civil War are </a:t>
            </a:r>
            <a:r>
              <a:rPr lang="en-US" dirty="0"/>
              <a:t>April 12, 1861 – April 9, 1865</a:t>
            </a:r>
            <a:r>
              <a:rPr lang="en-US" i="1" dirty="0"/>
              <a:t>)</a:t>
            </a:r>
          </a:p>
          <a:p>
            <a:pPr marL="0" indent="0">
              <a:buNone/>
            </a:pPr>
            <a:endParaRPr lang="en-US" i="1" dirty="0"/>
          </a:p>
          <a:p>
            <a:pPr marL="0" indent="0">
              <a:buNone/>
            </a:pPr>
            <a:r>
              <a:rPr lang="en-US" i="1" dirty="0"/>
              <a:t>(October 6, 1890) - The Manifesto outlawing polygamy was issued. </a:t>
            </a:r>
          </a:p>
          <a:p>
            <a:pPr marL="0" indent="0">
              <a:buNone/>
            </a:pPr>
            <a:endParaRPr lang="en-US" i="1" dirty="0"/>
          </a:p>
          <a:p>
            <a:pPr marL="0" indent="0">
              <a:buNone/>
            </a:pPr>
            <a:r>
              <a:rPr lang="en-US" i="1" dirty="0"/>
              <a:t>This “everlasting covenant” lasted 47 years, this even though God said, “according to Joseph Smith” that a person once they know about the command would be damned if they didn’t practice this command.</a:t>
            </a:r>
            <a:endParaRPr lang="en-US" dirty="0"/>
          </a:p>
        </p:txBody>
      </p:sp>
    </p:spTree>
    <p:extLst>
      <p:ext uri="{BB962C8B-B14F-4D97-AF65-F5344CB8AC3E}">
        <p14:creationId xmlns:p14="http://schemas.microsoft.com/office/powerpoint/2010/main" val="40754859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25DAE9-0D10-4123-92EA-D4AD749600D5}"/>
              </a:ext>
            </a:extLst>
          </p:cNvPr>
          <p:cNvSpPr>
            <a:spLocks noGrp="1"/>
          </p:cNvSpPr>
          <p:nvPr>
            <p:ph idx="1"/>
          </p:nvPr>
        </p:nvSpPr>
        <p:spPr>
          <a:xfrm>
            <a:off x="389744" y="228600"/>
            <a:ext cx="11317574" cy="6411191"/>
          </a:xfrm>
        </p:spPr>
        <p:txBody>
          <a:bodyPr>
            <a:noAutofit/>
          </a:bodyPr>
          <a:lstStyle/>
          <a:p>
            <a:pPr marL="0" indent="0">
              <a:spcBef>
                <a:spcPts val="0"/>
              </a:spcBef>
              <a:buNone/>
            </a:pPr>
            <a:r>
              <a:rPr lang="en-US" b="1" u="sng" dirty="0"/>
              <a:t>King James Version Bible</a:t>
            </a:r>
          </a:p>
          <a:p>
            <a:pPr marL="0" indent="0">
              <a:spcBef>
                <a:spcPts val="0"/>
              </a:spcBef>
              <a:buNone/>
            </a:pPr>
            <a:endParaRPr lang="en-US" sz="2000" b="1" dirty="0"/>
          </a:p>
          <a:p>
            <a:pPr marL="0" indent="0">
              <a:buNone/>
            </a:pPr>
            <a:r>
              <a:rPr lang="en-US" sz="2100" b="1" dirty="0">
                <a:hlinkClick r:id="rId2" tooltip="Matthew 7:15"/>
              </a:rPr>
              <a:t>Matthew 7:15</a:t>
            </a:r>
            <a:r>
              <a:rPr lang="en-US" sz="2100" dirty="0"/>
              <a:t> - “Beware of false prophets, which come to you in sheep's clothing, but inwardly they are ravening wolves.”</a:t>
            </a:r>
          </a:p>
          <a:p>
            <a:pPr marL="0" indent="0">
              <a:spcBef>
                <a:spcPts val="0"/>
              </a:spcBef>
              <a:buNone/>
            </a:pPr>
            <a:endParaRPr lang="en-US" sz="2100" dirty="0"/>
          </a:p>
          <a:p>
            <a:pPr marL="0" indent="0">
              <a:spcBef>
                <a:spcPts val="0"/>
              </a:spcBef>
              <a:buNone/>
            </a:pPr>
            <a:r>
              <a:rPr lang="en-US" sz="2100" b="1" dirty="0">
                <a:hlinkClick r:id="rId3" tooltip="Matthew 24:24"/>
              </a:rPr>
              <a:t>Matthew 24:24</a:t>
            </a:r>
            <a:r>
              <a:rPr lang="en-US" sz="2100" dirty="0"/>
              <a:t> - “For there shall arise false Christs, and false prophets, and shall shew great signs and wonders; insomuch that, if [it were] possible, they shall deceive the very elect.”</a:t>
            </a:r>
            <a:br>
              <a:rPr lang="en-US" sz="2100" dirty="0"/>
            </a:br>
            <a:endParaRPr lang="en-US" sz="2100" dirty="0"/>
          </a:p>
          <a:p>
            <a:pPr marL="0" indent="0">
              <a:spcBef>
                <a:spcPts val="0"/>
              </a:spcBef>
              <a:buNone/>
            </a:pPr>
            <a:r>
              <a:rPr lang="en-US" sz="2100" b="1" dirty="0">
                <a:hlinkClick r:id="rId4" tooltip="Romans 16:18"/>
              </a:rPr>
              <a:t>Romans 16:18</a:t>
            </a:r>
            <a:r>
              <a:rPr lang="en-US" sz="2100" dirty="0"/>
              <a:t> - “For they that are such serve not our Lord Jesus Christ, but their own belly; and by good words and fair speeches deceive the hearts of the simple.”</a:t>
            </a:r>
            <a:br>
              <a:rPr lang="en-US" sz="2100" dirty="0"/>
            </a:br>
            <a:br>
              <a:rPr lang="en-US" sz="2100" dirty="0"/>
            </a:br>
            <a:r>
              <a:rPr lang="en-US" sz="2100" b="1" dirty="0">
                <a:hlinkClick r:id="rId5" tooltip="1 John 4:1"/>
              </a:rPr>
              <a:t>1 John 4:1</a:t>
            </a:r>
            <a:r>
              <a:rPr lang="en-US" sz="2100" dirty="0"/>
              <a:t> - “Beloved, believe not every spirit, but try the spirits whether they are of God: because many false prophets are gone out into the world.”</a:t>
            </a:r>
            <a:br>
              <a:rPr lang="en-US" sz="2100" dirty="0"/>
            </a:br>
            <a:br>
              <a:rPr lang="en-US" sz="2100" dirty="0"/>
            </a:br>
            <a:r>
              <a:rPr lang="en-US" sz="2100" b="1" dirty="0">
                <a:hlinkClick r:id="rId6" tooltip="2 Peter 2:1"/>
              </a:rPr>
              <a:t>2 Peter 2:1</a:t>
            </a:r>
            <a:r>
              <a:rPr lang="en-US" sz="2100" dirty="0"/>
              <a:t> - “But there were false prophets also among the people, even as there shall be false teachers among you, who privily shall bring in damnable heresies, even denying the Lord that bought them, and bring upon themselves swift destruction.”</a:t>
            </a:r>
            <a:br>
              <a:rPr lang="en-US" sz="2100" dirty="0"/>
            </a:br>
            <a:br>
              <a:rPr lang="en-US" sz="2100" dirty="0"/>
            </a:br>
            <a:r>
              <a:rPr lang="en-US" sz="2100" b="1" dirty="0">
                <a:hlinkClick r:id="rId7" tooltip="Deuteronomy 18:20"/>
              </a:rPr>
              <a:t>Deuteronomy 18:20</a:t>
            </a:r>
            <a:r>
              <a:rPr lang="en-US" sz="2100" b="1" dirty="0"/>
              <a:t> - “But the prophet, which shall presume to speak a word in my name, which I have not commanded him to speak, or that shall speak in the name of other gods, even that prophet shall die.”</a:t>
            </a:r>
          </a:p>
        </p:txBody>
      </p:sp>
    </p:spTree>
    <p:extLst>
      <p:ext uri="{BB962C8B-B14F-4D97-AF65-F5344CB8AC3E}">
        <p14:creationId xmlns:p14="http://schemas.microsoft.com/office/powerpoint/2010/main" val="1027978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51E8C2-36CF-4B4D-A954-A3A69CA621D8}"/>
              </a:ext>
            </a:extLst>
          </p:cNvPr>
          <p:cNvSpPr>
            <a:spLocks noGrp="1"/>
          </p:cNvSpPr>
          <p:nvPr>
            <p:ph idx="1"/>
          </p:nvPr>
        </p:nvSpPr>
        <p:spPr>
          <a:xfrm>
            <a:off x="359764" y="419724"/>
            <a:ext cx="11302584" cy="5966085"/>
          </a:xfrm>
        </p:spPr>
        <p:txBody>
          <a:bodyPr>
            <a:normAutofit/>
          </a:bodyPr>
          <a:lstStyle/>
          <a:p>
            <a:pPr marL="0" indent="0" fontAlgn="base">
              <a:buNone/>
            </a:pPr>
            <a:r>
              <a:rPr lang="en-US" sz="3600" b="1" dirty="0"/>
              <a:t>1 </a:t>
            </a:r>
            <a:r>
              <a:rPr lang="en-US" sz="3600" dirty="0"/>
              <a:t>“Verily, thus saith the Lord unto you my servant Joseph, that inasmuch as you have inquired of my hand to know and understand wherein I, the Lord, justified my servants Abraham, Isaac, and Jacob, as also Moses, David and Solomon, my servants, as touching the principle and doctrine of their having many </a:t>
            </a:r>
            <a:r>
              <a:rPr lang="en-US" sz="3600" dirty="0">
                <a:hlinkClick r:id="rId2"/>
              </a:rPr>
              <a:t>wives</a:t>
            </a:r>
            <a:r>
              <a:rPr lang="en-US" sz="3600" dirty="0"/>
              <a:t> and </a:t>
            </a:r>
            <a:r>
              <a:rPr lang="en-US" sz="3600" dirty="0">
                <a:hlinkClick r:id="rId3"/>
              </a:rPr>
              <a:t>concubines</a:t>
            </a:r>
            <a:r>
              <a:rPr lang="en-US" sz="3600" dirty="0"/>
              <a:t>—”</a:t>
            </a:r>
          </a:p>
          <a:p>
            <a:pPr marL="0" indent="0" fontAlgn="base">
              <a:buNone/>
            </a:pPr>
            <a:endParaRPr lang="en-US" sz="3600" dirty="0"/>
          </a:p>
          <a:p>
            <a:pPr marL="0" indent="0" fontAlgn="base">
              <a:buNone/>
            </a:pPr>
            <a:endParaRPr lang="en-US" sz="3600" dirty="0"/>
          </a:p>
          <a:p>
            <a:pPr marL="0" indent="0" fontAlgn="base">
              <a:buNone/>
            </a:pPr>
            <a:r>
              <a:rPr lang="en-US" sz="3600" dirty="0">
                <a:hlinkClick r:id="rId4"/>
              </a:rPr>
              <a:t>https://www.churchofjesuschrist.org/study/scriptures/dc-testament/dc/132?lang=eng</a:t>
            </a:r>
            <a:r>
              <a:rPr lang="en-US" sz="3600" dirty="0"/>
              <a:t> (Retrieved 10/16/2019)</a:t>
            </a:r>
          </a:p>
          <a:p>
            <a:pPr marL="0" indent="0" fontAlgn="base">
              <a:buNone/>
            </a:pPr>
            <a:endParaRPr lang="en-US" sz="3600" dirty="0"/>
          </a:p>
          <a:p>
            <a:pPr marL="0" indent="0">
              <a:buNone/>
            </a:pPr>
            <a:endParaRPr lang="en-US" sz="3600" dirty="0"/>
          </a:p>
        </p:txBody>
      </p:sp>
    </p:spTree>
    <p:extLst>
      <p:ext uri="{BB962C8B-B14F-4D97-AF65-F5344CB8AC3E}">
        <p14:creationId xmlns:p14="http://schemas.microsoft.com/office/powerpoint/2010/main" val="811932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AC6C6A-8731-41D1-807C-1358842C7364}"/>
              </a:ext>
            </a:extLst>
          </p:cNvPr>
          <p:cNvSpPr>
            <a:spLocks noGrp="1"/>
          </p:cNvSpPr>
          <p:nvPr>
            <p:ph idx="1"/>
          </p:nvPr>
        </p:nvSpPr>
        <p:spPr>
          <a:xfrm>
            <a:off x="329784" y="524656"/>
            <a:ext cx="11332564" cy="6026046"/>
          </a:xfrm>
        </p:spPr>
        <p:txBody>
          <a:bodyPr>
            <a:normAutofit/>
          </a:bodyPr>
          <a:lstStyle/>
          <a:p>
            <a:pPr marL="0" indent="0" fontAlgn="base">
              <a:buNone/>
            </a:pPr>
            <a:endParaRPr lang="en-US" sz="3600" b="1" dirty="0"/>
          </a:p>
          <a:p>
            <a:pPr marL="0" indent="0" fontAlgn="base">
              <a:buNone/>
            </a:pPr>
            <a:endParaRPr lang="en-US" sz="3600" b="1" dirty="0"/>
          </a:p>
          <a:p>
            <a:pPr marL="0" indent="0" fontAlgn="base">
              <a:buNone/>
            </a:pPr>
            <a:r>
              <a:rPr lang="en-US" sz="3600" b="1" dirty="0"/>
              <a:t>2 </a:t>
            </a:r>
            <a:r>
              <a:rPr lang="en-US" sz="3600" dirty="0"/>
              <a:t>“Behold, and lo, I am the Lord thy God, and will answer thee as touching this matter.”</a:t>
            </a:r>
          </a:p>
          <a:p>
            <a:pPr marL="0" indent="0" fontAlgn="base">
              <a:buNone/>
            </a:pPr>
            <a:endParaRPr lang="en-US" sz="3600" dirty="0"/>
          </a:p>
          <a:p>
            <a:pPr marL="0" indent="0" fontAlgn="base">
              <a:buNone/>
            </a:pPr>
            <a:endParaRPr lang="en-US" sz="3600" dirty="0"/>
          </a:p>
          <a:p>
            <a:pPr marL="0" indent="0">
              <a:buNone/>
            </a:pPr>
            <a:r>
              <a:rPr lang="en-US" sz="3600" dirty="0">
                <a:hlinkClick r:id="rId2"/>
              </a:rPr>
              <a:t>https://www.churchofjesuschrist.org/study/scriptures/dc-testament/dc/132?lang=eng</a:t>
            </a:r>
            <a:r>
              <a:rPr lang="en-US" sz="3600" dirty="0"/>
              <a:t> (Retrieved 10/16/2019)</a:t>
            </a:r>
          </a:p>
          <a:p>
            <a:pPr marL="0" indent="0">
              <a:buNone/>
            </a:pPr>
            <a:endParaRPr lang="en-US" sz="3600" dirty="0"/>
          </a:p>
        </p:txBody>
      </p:sp>
    </p:spTree>
    <p:extLst>
      <p:ext uri="{BB962C8B-B14F-4D97-AF65-F5344CB8AC3E}">
        <p14:creationId xmlns:p14="http://schemas.microsoft.com/office/powerpoint/2010/main" val="2393715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2953E0-0B73-4447-8E8B-E29EE83ED81A}"/>
              </a:ext>
            </a:extLst>
          </p:cNvPr>
          <p:cNvSpPr>
            <a:spLocks noGrp="1"/>
          </p:cNvSpPr>
          <p:nvPr>
            <p:ph idx="1"/>
          </p:nvPr>
        </p:nvSpPr>
        <p:spPr>
          <a:xfrm>
            <a:off x="359764" y="599607"/>
            <a:ext cx="11197652" cy="5891134"/>
          </a:xfrm>
        </p:spPr>
        <p:txBody>
          <a:bodyPr>
            <a:normAutofit/>
          </a:bodyPr>
          <a:lstStyle/>
          <a:p>
            <a:pPr marL="0" indent="0">
              <a:buNone/>
            </a:pPr>
            <a:endParaRPr lang="en-US" sz="3600" b="1" dirty="0"/>
          </a:p>
          <a:p>
            <a:pPr marL="0" indent="0">
              <a:buNone/>
            </a:pPr>
            <a:r>
              <a:rPr lang="en-US" sz="3600" b="1" dirty="0"/>
              <a:t>3 </a:t>
            </a:r>
            <a:r>
              <a:rPr lang="en-US" sz="3600" dirty="0"/>
              <a:t>“Therefore, </a:t>
            </a:r>
            <a:r>
              <a:rPr lang="en-US" sz="3600" dirty="0">
                <a:hlinkClick r:id="rId2">
                  <a:extLst>
                    <a:ext uri="{A12FA001-AC4F-418D-AE19-62706E023703}">
                      <ahyp:hlinkClr xmlns:ahyp="http://schemas.microsoft.com/office/drawing/2018/hyperlinkcolor" val="tx"/>
                    </a:ext>
                  </a:extLst>
                </a:hlinkClick>
              </a:rPr>
              <a:t>prepare</a:t>
            </a:r>
            <a:r>
              <a:rPr lang="en-US" sz="3600" dirty="0"/>
              <a:t> thy heart to receive and </a:t>
            </a:r>
            <a:r>
              <a:rPr lang="en-US" sz="3600" dirty="0">
                <a:hlinkClick r:id="rId3">
                  <a:extLst>
                    <a:ext uri="{A12FA001-AC4F-418D-AE19-62706E023703}">
                      <ahyp:hlinkClr xmlns:ahyp="http://schemas.microsoft.com/office/drawing/2018/hyperlinkcolor" val="tx"/>
                    </a:ext>
                  </a:extLst>
                </a:hlinkClick>
              </a:rPr>
              <a:t>obey</a:t>
            </a:r>
            <a:r>
              <a:rPr lang="en-US" sz="3600" dirty="0"/>
              <a:t> the instructions which I am about to give unto you; for all those who have this law revealed unto them must obey the same.”</a:t>
            </a:r>
          </a:p>
          <a:p>
            <a:pPr marL="0" indent="0">
              <a:buNone/>
            </a:pPr>
            <a:endParaRPr lang="en-US" sz="3600" dirty="0"/>
          </a:p>
          <a:p>
            <a:pPr marL="0" indent="0">
              <a:buNone/>
            </a:pPr>
            <a:endParaRPr lang="en-US" sz="3600" dirty="0"/>
          </a:p>
          <a:p>
            <a:pPr marL="0" indent="0">
              <a:buNone/>
            </a:pPr>
            <a:r>
              <a:rPr lang="en-US" sz="3600" dirty="0">
                <a:hlinkClick r:id="rId4"/>
              </a:rPr>
              <a:t>https://www.churchofjesuschrist.org/study/scriptures/dc-testament/dc/132?lang=eng</a:t>
            </a:r>
            <a:r>
              <a:rPr lang="en-US" sz="3600" dirty="0"/>
              <a:t> (Retrieved 10/16/2019)</a:t>
            </a:r>
          </a:p>
          <a:p>
            <a:pPr marL="0" indent="0">
              <a:buNone/>
            </a:pPr>
            <a:endParaRPr lang="en-US" sz="3600" dirty="0"/>
          </a:p>
        </p:txBody>
      </p:sp>
    </p:spTree>
    <p:extLst>
      <p:ext uri="{BB962C8B-B14F-4D97-AF65-F5344CB8AC3E}">
        <p14:creationId xmlns:p14="http://schemas.microsoft.com/office/powerpoint/2010/main" val="1304325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FDD591-933A-40C6-9303-F44706BC26BC}"/>
              </a:ext>
            </a:extLst>
          </p:cNvPr>
          <p:cNvSpPr>
            <a:spLocks noGrp="1"/>
          </p:cNvSpPr>
          <p:nvPr>
            <p:ph idx="1"/>
          </p:nvPr>
        </p:nvSpPr>
        <p:spPr>
          <a:xfrm>
            <a:off x="579620" y="498423"/>
            <a:ext cx="11032760" cy="5861154"/>
          </a:xfrm>
        </p:spPr>
        <p:txBody>
          <a:bodyPr>
            <a:normAutofit/>
          </a:bodyPr>
          <a:lstStyle/>
          <a:p>
            <a:pPr marL="0" indent="0">
              <a:buNone/>
            </a:pPr>
            <a:endParaRPr lang="en-US" sz="3600" b="1" dirty="0"/>
          </a:p>
          <a:p>
            <a:pPr marL="0" indent="0">
              <a:buNone/>
            </a:pPr>
            <a:r>
              <a:rPr lang="en-US" sz="3600" b="1" dirty="0"/>
              <a:t>4 </a:t>
            </a:r>
            <a:r>
              <a:rPr lang="en-US" sz="3600" dirty="0"/>
              <a:t>“For behold, I reveal unto you a new and an everlasting </a:t>
            </a:r>
            <a:r>
              <a:rPr lang="en-US" sz="3600" dirty="0">
                <a:hlinkClick r:id="rId2">
                  <a:extLst>
                    <a:ext uri="{A12FA001-AC4F-418D-AE19-62706E023703}">
                      <ahyp:hlinkClr xmlns:ahyp="http://schemas.microsoft.com/office/drawing/2018/hyperlinkcolor" val="tx"/>
                    </a:ext>
                  </a:extLst>
                </a:hlinkClick>
              </a:rPr>
              <a:t>covenant</a:t>
            </a:r>
            <a:r>
              <a:rPr lang="en-US" sz="3600" dirty="0"/>
              <a:t>; and if ye abide not that covenant, then are ye </a:t>
            </a:r>
            <a:r>
              <a:rPr lang="en-US" sz="3600" dirty="0">
                <a:hlinkClick r:id="rId3">
                  <a:extLst>
                    <a:ext uri="{A12FA001-AC4F-418D-AE19-62706E023703}">
                      <ahyp:hlinkClr xmlns:ahyp="http://schemas.microsoft.com/office/drawing/2018/hyperlinkcolor" val="tx"/>
                    </a:ext>
                  </a:extLst>
                </a:hlinkClick>
              </a:rPr>
              <a:t>damned</a:t>
            </a:r>
            <a:r>
              <a:rPr lang="en-US" sz="3600" dirty="0"/>
              <a:t>; for no one can </a:t>
            </a:r>
            <a:r>
              <a:rPr lang="en-US" sz="3600" dirty="0">
                <a:hlinkClick r:id="rId4">
                  <a:extLst>
                    <a:ext uri="{A12FA001-AC4F-418D-AE19-62706E023703}">
                      <ahyp:hlinkClr xmlns:ahyp="http://schemas.microsoft.com/office/drawing/2018/hyperlinkcolor" val="tx"/>
                    </a:ext>
                  </a:extLst>
                </a:hlinkClick>
              </a:rPr>
              <a:t>reject</a:t>
            </a:r>
            <a:r>
              <a:rPr lang="en-US" sz="3600" dirty="0"/>
              <a:t> this covenant and be permitted to enter into my glory.”</a:t>
            </a:r>
          </a:p>
          <a:p>
            <a:pPr marL="0" indent="0">
              <a:buNone/>
            </a:pPr>
            <a:endParaRPr lang="en-US" sz="3600" dirty="0"/>
          </a:p>
          <a:p>
            <a:pPr marL="0" indent="0">
              <a:buNone/>
            </a:pPr>
            <a:endParaRPr lang="en-US" sz="3600" dirty="0"/>
          </a:p>
          <a:p>
            <a:pPr marL="0" indent="0">
              <a:buNone/>
            </a:pPr>
            <a:r>
              <a:rPr lang="en-US" sz="3600" dirty="0">
                <a:hlinkClick r:id="rId5"/>
              </a:rPr>
              <a:t>https://www.churchofjesuschrist.org/study/scriptures/dc-testament/dc/132?lang=eng</a:t>
            </a:r>
            <a:r>
              <a:rPr lang="en-US" sz="3600" dirty="0"/>
              <a:t> (Retrieved 10/16/2019)</a:t>
            </a:r>
          </a:p>
          <a:p>
            <a:pPr marL="0" indent="0">
              <a:buNone/>
            </a:pPr>
            <a:endParaRPr lang="en-US" sz="3600" dirty="0"/>
          </a:p>
        </p:txBody>
      </p:sp>
    </p:spTree>
    <p:extLst>
      <p:ext uri="{BB962C8B-B14F-4D97-AF65-F5344CB8AC3E}">
        <p14:creationId xmlns:p14="http://schemas.microsoft.com/office/powerpoint/2010/main" val="1982401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F7D7CCD-A0D2-4F26-9AEC-5EF4D5A57635}"/>
              </a:ext>
            </a:extLst>
          </p:cNvPr>
          <p:cNvSpPr/>
          <p:nvPr/>
        </p:nvSpPr>
        <p:spPr>
          <a:xfrm>
            <a:off x="314792" y="459354"/>
            <a:ext cx="11572407" cy="5632311"/>
          </a:xfrm>
          <a:prstGeom prst="rect">
            <a:avLst/>
          </a:prstGeom>
        </p:spPr>
        <p:txBody>
          <a:bodyPr wrap="square">
            <a:spAutoFit/>
          </a:bodyPr>
          <a:lstStyle/>
          <a:p>
            <a:pPr fontAlgn="base"/>
            <a:r>
              <a:rPr lang="en-US" sz="3600" b="1" dirty="0"/>
              <a:t>Doctrine and Covenants, Section 132:</a:t>
            </a:r>
          </a:p>
          <a:p>
            <a:pPr fontAlgn="base"/>
            <a:r>
              <a:rPr lang="en-US" sz="3600" b="1" dirty="0"/>
              <a:t>51 </a:t>
            </a:r>
            <a:r>
              <a:rPr lang="en-US" sz="3600" dirty="0"/>
              <a:t>“Verily, I say unto you: A commandment I give unto mine handmaid, Emma Smith, your wife, whom I have given unto you, that she stay herself and partake not of that which I commanded you to offer unto her; for I did it, saith the Lord, to </a:t>
            </a:r>
            <a:r>
              <a:rPr lang="en-US" sz="3600" dirty="0">
                <a:hlinkClick r:id="rId2">
                  <a:extLst>
                    <a:ext uri="{A12FA001-AC4F-418D-AE19-62706E023703}">
                      <ahyp:hlinkClr xmlns:ahyp="http://schemas.microsoft.com/office/drawing/2018/hyperlinkcolor" val="tx"/>
                    </a:ext>
                  </a:extLst>
                </a:hlinkClick>
              </a:rPr>
              <a:t>prove</a:t>
            </a:r>
            <a:r>
              <a:rPr lang="en-US" sz="3600" dirty="0"/>
              <a:t> you all, as I did Abraham, and that I might require an offering at your hand, by covenant and sacrifice.”</a:t>
            </a:r>
          </a:p>
          <a:p>
            <a:pPr fontAlgn="base"/>
            <a:endParaRPr lang="en-US" sz="3600" dirty="0"/>
          </a:p>
          <a:p>
            <a:pPr fontAlgn="base"/>
            <a:r>
              <a:rPr lang="en-US" sz="3600" dirty="0">
                <a:hlinkClick r:id="rId3"/>
              </a:rPr>
              <a:t>https://www.churchofjesuschrist.org/study/scriptures/dc-testament/dc/132?lang=eng</a:t>
            </a:r>
            <a:r>
              <a:rPr lang="en-US" sz="3600" dirty="0"/>
              <a:t> (Retrieved 10/16/2019)</a:t>
            </a:r>
          </a:p>
        </p:txBody>
      </p:sp>
    </p:spTree>
    <p:extLst>
      <p:ext uri="{BB962C8B-B14F-4D97-AF65-F5344CB8AC3E}">
        <p14:creationId xmlns:p14="http://schemas.microsoft.com/office/powerpoint/2010/main" val="1316664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7E5738-AAF1-49D7-B97C-70C2BB01FE40}"/>
              </a:ext>
            </a:extLst>
          </p:cNvPr>
          <p:cNvSpPr>
            <a:spLocks noGrp="1"/>
          </p:cNvSpPr>
          <p:nvPr>
            <p:ph idx="1"/>
          </p:nvPr>
        </p:nvSpPr>
        <p:spPr>
          <a:xfrm>
            <a:off x="404734" y="479684"/>
            <a:ext cx="11122702" cy="5966085"/>
          </a:xfrm>
        </p:spPr>
        <p:txBody>
          <a:bodyPr>
            <a:normAutofit/>
          </a:bodyPr>
          <a:lstStyle/>
          <a:p>
            <a:pPr marL="0" indent="0">
              <a:buNone/>
            </a:pPr>
            <a:r>
              <a:rPr lang="en-US" sz="3600" b="1" dirty="0"/>
              <a:t>52 </a:t>
            </a:r>
            <a:r>
              <a:rPr lang="en-US" sz="3600" dirty="0"/>
              <a:t>“And let mine handmaid, Emma Smith, </a:t>
            </a:r>
            <a:r>
              <a:rPr lang="en-US" sz="3600" dirty="0">
                <a:hlinkClick r:id="rId2">
                  <a:extLst>
                    <a:ext uri="{A12FA001-AC4F-418D-AE19-62706E023703}">
                      <ahyp:hlinkClr xmlns:ahyp="http://schemas.microsoft.com/office/drawing/2018/hyperlinkcolor" val="tx"/>
                    </a:ext>
                  </a:extLst>
                </a:hlinkClick>
              </a:rPr>
              <a:t>receive</a:t>
            </a:r>
            <a:r>
              <a:rPr lang="en-US" sz="3600" dirty="0"/>
              <a:t> all those that have been given unto my servant Joseph, and who are virtuous and pure before me; and those who are not pure, and have said they were pure, shall be destroyed, saith the Lord God.”</a:t>
            </a:r>
          </a:p>
          <a:p>
            <a:pPr marL="0" indent="0">
              <a:buNone/>
            </a:pPr>
            <a:endParaRPr lang="en-US" sz="3600" dirty="0"/>
          </a:p>
          <a:p>
            <a:pPr marL="0" indent="0">
              <a:buNone/>
            </a:pPr>
            <a:endParaRPr lang="en-US" sz="3600" dirty="0"/>
          </a:p>
          <a:p>
            <a:pPr marL="0" indent="0">
              <a:buNone/>
            </a:pPr>
            <a:r>
              <a:rPr lang="en-US" sz="3600" dirty="0">
                <a:hlinkClick r:id="rId3"/>
              </a:rPr>
              <a:t>https://www.churchofjesuschrist.org/study/scriptures/dc-testament/dc/132?lang=eng</a:t>
            </a:r>
            <a:r>
              <a:rPr lang="en-US" sz="3600" dirty="0"/>
              <a:t> (Retrieved 10/16/2019)</a:t>
            </a:r>
          </a:p>
        </p:txBody>
      </p:sp>
    </p:spTree>
    <p:extLst>
      <p:ext uri="{BB962C8B-B14F-4D97-AF65-F5344CB8AC3E}">
        <p14:creationId xmlns:p14="http://schemas.microsoft.com/office/powerpoint/2010/main" val="1302509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A77C40-2A5E-44E1-A54A-4CD594C7F085}"/>
              </a:ext>
            </a:extLst>
          </p:cNvPr>
          <p:cNvSpPr>
            <a:spLocks noGrp="1"/>
          </p:cNvSpPr>
          <p:nvPr>
            <p:ph idx="1"/>
          </p:nvPr>
        </p:nvSpPr>
        <p:spPr>
          <a:xfrm>
            <a:off x="344773" y="434715"/>
            <a:ext cx="11302583" cy="6041036"/>
          </a:xfrm>
        </p:spPr>
        <p:txBody>
          <a:bodyPr>
            <a:normAutofit/>
          </a:bodyPr>
          <a:lstStyle/>
          <a:p>
            <a:pPr marL="0" indent="0" fontAlgn="base">
              <a:buNone/>
            </a:pPr>
            <a:endParaRPr lang="en-US" sz="3600" b="1" dirty="0"/>
          </a:p>
          <a:p>
            <a:pPr marL="0" indent="0" fontAlgn="base">
              <a:buNone/>
            </a:pPr>
            <a:endParaRPr lang="en-US" sz="3600" b="1" dirty="0"/>
          </a:p>
          <a:p>
            <a:pPr marL="0" indent="0" fontAlgn="base">
              <a:buNone/>
            </a:pPr>
            <a:r>
              <a:rPr lang="en-US" sz="3600" b="1" dirty="0"/>
              <a:t>53 </a:t>
            </a:r>
            <a:r>
              <a:rPr lang="en-US" sz="3600" dirty="0"/>
              <a:t>“For I am the Lord thy God, and ye shall obey my voice; and I give unto my servant Joseph that he shall be made ruler over many things; for he hath been </a:t>
            </a:r>
            <a:r>
              <a:rPr lang="en-US" sz="3600" dirty="0">
                <a:hlinkClick r:id="rId2">
                  <a:extLst>
                    <a:ext uri="{A12FA001-AC4F-418D-AE19-62706E023703}">
                      <ahyp:hlinkClr xmlns:ahyp="http://schemas.microsoft.com/office/drawing/2018/hyperlinkcolor" val="tx"/>
                    </a:ext>
                  </a:extLst>
                </a:hlinkClick>
              </a:rPr>
              <a:t>faithful</a:t>
            </a:r>
            <a:r>
              <a:rPr lang="en-US" sz="3600" dirty="0"/>
              <a:t> over a few things, and from henceforth I will strengthen him.”</a:t>
            </a:r>
          </a:p>
          <a:p>
            <a:pPr marL="0" indent="0">
              <a:buNone/>
            </a:pPr>
            <a:endParaRPr lang="en-US" sz="3600" dirty="0"/>
          </a:p>
          <a:p>
            <a:pPr marL="0" indent="0">
              <a:buNone/>
            </a:pPr>
            <a:endParaRPr lang="en-US" sz="3600" dirty="0"/>
          </a:p>
          <a:p>
            <a:pPr marL="0" indent="0">
              <a:buNone/>
            </a:pPr>
            <a:r>
              <a:rPr lang="en-US" sz="3600" dirty="0">
                <a:hlinkClick r:id="rId3"/>
              </a:rPr>
              <a:t>https://www.churchofjesuschrist.org/study/scriptures/dc-testament/dc/132?lang=eng</a:t>
            </a:r>
            <a:r>
              <a:rPr lang="en-US" sz="3600" dirty="0"/>
              <a:t> (Retrieved 10/16/2019)</a:t>
            </a:r>
          </a:p>
        </p:txBody>
      </p:sp>
    </p:spTree>
    <p:extLst>
      <p:ext uri="{BB962C8B-B14F-4D97-AF65-F5344CB8AC3E}">
        <p14:creationId xmlns:p14="http://schemas.microsoft.com/office/powerpoint/2010/main" val="8700197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254</TotalTime>
  <Words>944</Words>
  <Application>Microsoft Office PowerPoint</Application>
  <PresentationFormat>Widescreen</PresentationFormat>
  <Paragraphs>102</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Jay Wisner</dc:creator>
  <cp:lastModifiedBy>Aaron Gonzalez</cp:lastModifiedBy>
  <cp:revision>38</cp:revision>
  <dcterms:created xsi:type="dcterms:W3CDTF">2019-10-10T18:52:11Z</dcterms:created>
  <dcterms:modified xsi:type="dcterms:W3CDTF">2019-10-18T16:12:08Z</dcterms:modified>
</cp:coreProperties>
</file>