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3" r:id="rId3"/>
    <p:sldId id="298" r:id="rId4"/>
    <p:sldId id="260" r:id="rId5"/>
    <p:sldId id="263" r:id="rId6"/>
    <p:sldId id="261" r:id="rId7"/>
    <p:sldId id="262" r:id="rId8"/>
    <p:sldId id="267" r:id="rId9"/>
    <p:sldId id="310" r:id="rId10"/>
    <p:sldId id="326" r:id="rId11"/>
    <p:sldId id="269" r:id="rId12"/>
    <p:sldId id="268" r:id="rId13"/>
    <p:sldId id="271" r:id="rId14"/>
    <p:sldId id="275" r:id="rId15"/>
    <p:sldId id="315" r:id="rId16"/>
    <p:sldId id="257" r:id="rId17"/>
    <p:sldId id="328" r:id="rId18"/>
    <p:sldId id="329" r:id="rId19"/>
    <p:sldId id="264" r:id="rId20"/>
    <p:sldId id="316" r:id="rId21"/>
    <p:sldId id="330" r:id="rId22"/>
    <p:sldId id="321" r:id="rId23"/>
    <p:sldId id="266" r:id="rId24"/>
    <p:sldId id="339" r:id="rId25"/>
    <p:sldId id="340" r:id="rId26"/>
    <p:sldId id="338" r:id="rId27"/>
    <p:sldId id="331" r:id="rId28"/>
    <p:sldId id="333" r:id="rId29"/>
    <p:sldId id="334" r:id="rId30"/>
    <p:sldId id="259" r:id="rId31"/>
    <p:sldId id="318" r:id="rId32"/>
    <p:sldId id="336" r:id="rId33"/>
    <p:sldId id="335" r:id="rId34"/>
    <p:sldId id="337" r:id="rId35"/>
    <p:sldId id="322" r:id="rId36"/>
    <p:sldId id="286" r:id="rId37"/>
    <p:sldId id="290" r:id="rId38"/>
    <p:sldId id="291" r:id="rId39"/>
    <p:sldId id="342" r:id="rId40"/>
    <p:sldId id="343" r:id="rId41"/>
    <p:sldId id="296" r:id="rId42"/>
    <p:sldId id="299" r:id="rId43"/>
    <p:sldId id="341" r:id="rId44"/>
    <p:sldId id="302"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y Wisner" initials="JW" lastIdx="1" clrIdx="0">
    <p:extLst>
      <p:ext uri="{19B8F6BF-5375-455C-9EA6-DF929625EA0E}">
        <p15:presenceInfo xmlns:p15="http://schemas.microsoft.com/office/powerpoint/2012/main" userId="6e8cdc164d347db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0"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C101E-C2A7-4298-ADF6-B5AF49E77E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5D569F-0480-4C70-9152-C2C5EAD3EC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F4764B-DD8A-4170-A691-2F304811BA8B}"/>
              </a:ext>
            </a:extLst>
          </p:cNvPr>
          <p:cNvSpPr>
            <a:spLocks noGrp="1"/>
          </p:cNvSpPr>
          <p:nvPr>
            <p:ph type="dt" sz="half" idx="10"/>
          </p:nvPr>
        </p:nvSpPr>
        <p:spPr/>
        <p:txBody>
          <a:bodyPr/>
          <a:lstStyle/>
          <a:p>
            <a:fld id="{6362142B-6EDB-45A2-908F-16212A1AC8A2}" type="datetimeFigureOut">
              <a:rPr lang="en-US" smtClean="0"/>
              <a:t>1/8/2020</a:t>
            </a:fld>
            <a:endParaRPr lang="en-US"/>
          </a:p>
        </p:txBody>
      </p:sp>
      <p:sp>
        <p:nvSpPr>
          <p:cNvPr id="5" name="Footer Placeholder 4">
            <a:extLst>
              <a:ext uri="{FF2B5EF4-FFF2-40B4-BE49-F238E27FC236}">
                <a16:creationId xmlns:a16="http://schemas.microsoft.com/office/drawing/2014/main" id="{1B9E8AF1-E5BF-4FED-AB69-CF47BF2046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4537F1-E7BE-46E5-9F7E-76C0DE303D0E}"/>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123495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3FB6-8AB4-438A-9C81-4F7CBDBFDF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882247-D871-4B61-B2DD-34144DAD199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A7EBFF-4609-4E33-895A-5B224EC9A153}"/>
              </a:ext>
            </a:extLst>
          </p:cNvPr>
          <p:cNvSpPr>
            <a:spLocks noGrp="1"/>
          </p:cNvSpPr>
          <p:nvPr>
            <p:ph type="dt" sz="half" idx="10"/>
          </p:nvPr>
        </p:nvSpPr>
        <p:spPr/>
        <p:txBody>
          <a:bodyPr/>
          <a:lstStyle/>
          <a:p>
            <a:fld id="{6362142B-6EDB-45A2-908F-16212A1AC8A2}" type="datetimeFigureOut">
              <a:rPr lang="en-US" smtClean="0"/>
              <a:t>1/8/2020</a:t>
            </a:fld>
            <a:endParaRPr lang="en-US"/>
          </a:p>
        </p:txBody>
      </p:sp>
      <p:sp>
        <p:nvSpPr>
          <p:cNvPr id="5" name="Footer Placeholder 4">
            <a:extLst>
              <a:ext uri="{FF2B5EF4-FFF2-40B4-BE49-F238E27FC236}">
                <a16:creationId xmlns:a16="http://schemas.microsoft.com/office/drawing/2014/main" id="{FA9AA704-01FD-4866-B258-9F74E2EA6F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E3E483-520F-4592-A4F6-53AC29069C9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229622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75271D-E63F-4636-8B6C-22453C1716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A29629-DE04-4D1A-B764-F801A74F122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8C71E4-8220-40D5-BCED-EBC78F35CE70}"/>
              </a:ext>
            </a:extLst>
          </p:cNvPr>
          <p:cNvSpPr>
            <a:spLocks noGrp="1"/>
          </p:cNvSpPr>
          <p:nvPr>
            <p:ph type="dt" sz="half" idx="10"/>
          </p:nvPr>
        </p:nvSpPr>
        <p:spPr/>
        <p:txBody>
          <a:bodyPr/>
          <a:lstStyle/>
          <a:p>
            <a:fld id="{6362142B-6EDB-45A2-908F-16212A1AC8A2}" type="datetimeFigureOut">
              <a:rPr lang="en-US" smtClean="0"/>
              <a:t>1/8/2020</a:t>
            </a:fld>
            <a:endParaRPr lang="en-US"/>
          </a:p>
        </p:txBody>
      </p:sp>
      <p:sp>
        <p:nvSpPr>
          <p:cNvPr id="5" name="Footer Placeholder 4">
            <a:extLst>
              <a:ext uri="{FF2B5EF4-FFF2-40B4-BE49-F238E27FC236}">
                <a16:creationId xmlns:a16="http://schemas.microsoft.com/office/drawing/2014/main" id="{4807C81B-E695-4161-8F85-F8E1551122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F8617D-4F56-446B-8DB9-295AA666120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842359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8C4E3-ABEB-49CF-AE2D-33CB2E1562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CE5E8C-C72A-422E-B1A4-1E33D47A17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5831A0-88A7-4267-81F1-51DF0D5D4547}"/>
              </a:ext>
            </a:extLst>
          </p:cNvPr>
          <p:cNvSpPr>
            <a:spLocks noGrp="1"/>
          </p:cNvSpPr>
          <p:nvPr>
            <p:ph type="dt" sz="half" idx="10"/>
          </p:nvPr>
        </p:nvSpPr>
        <p:spPr/>
        <p:txBody>
          <a:bodyPr/>
          <a:lstStyle/>
          <a:p>
            <a:fld id="{6362142B-6EDB-45A2-908F-16212A1AC8A2}" type="datetimeFigureOut">
              <a:rPr lang="en-US" smtClean="0"/>
              <a:t>1/8/2020</a:t>
            </a:fld>
            <a:endParaRPr lang="en-US"/>
          </a:p>
        </p:txBody>
      </p:sp>
      <p:sp>
        <p:nvSpPr>
          <p:cNvPr id="5" name="Footer Placeholder 4">
            <a:extLst>
              <a:ext uri="{FF2B5EF4-FFF2-40B4-BE49-F238E27FC236}">
                <a16:creationId xmlns:a16="http://schemas.microsoft.com/office/drawing/2014/main" id="{1AE6F12B-3C33-4D46-9D82-0EFE0FF61E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63BD03-B9D2-4138-BD40-C99053FC350A}"/>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420343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C784C-1149-4941-AB1E-7B45370D25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A0E37A-CF0F-4938-9866-247F4D399A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0BC6105-679C-4CEA-A5B9-353CA96A07FA}"/>
              </a:ext>
            </a:extLst>
          </p:cNvPr>
          <p:cNvSpPr>
            <a:spLocks noGrp="1"/>
          </p:cNvSpPr>
          <p:nvPr>
            <p:ph type="dt" sz="half" idx="10"/>
          </p:nvPr>
        </p:nvSpPr>
        <p:spPr/>
        <p:txBody>
          <a:bodyPr/>
          <a:lstStyle/>
          <a:p>
            <a:fld id="{6362142B-6EDB-45A2-908F-16212A1AC8A2}" type="datetimeFigureOut">
              <a:rPr lang="en-US" smtClean="0"/>
              <a:t>1/8/2020</a:t>
            </a:fld>
            <a:endParaRPr lang="en-US"/>
          </a:p>
        </p:txBody>
      </p:sp>
      <p:sp>
        <p:nvSpPr>
          <p:cNvPr id="5" name="Footer Placeholder 4">
            <a:extLst>
              <a:ext uri="{FF2B5EF4-FFF2-40B4-BE49-F238E27FC236}">
                <a16:creationId xmlns:a16="http://schemas.microsoft.com/office/drawing/2014/main" id="{34F7D50B-4431-4F3F-8F55-CD5320A7E0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78C514-C9BC-46E5-95F3-2ED94392C94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328389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089C7-EA5C-43BB-864B-A049D5FF25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4FF85A-FF99-4959-8A84-0478E14B03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72251F-9E75-40ED-A37C-C7697F4E2A1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0A454C-B59F-4893-B7AC-A0BDCB535B7A}"/>
              </a:ext>
            </a:extLst>
          </p:cNvPr>
          <p:cNvSpPr>
            <a:spLocks noGrp="1"/>
          </p:cNvSpPr>
          <p:nvPr>
            <p:ph type="dt" sz="half" idx="10"/>
          </p:nvPr>
        </p:nvSpPr>
        <p:spPr/>
        <p:txBody>
          <a:bodyPr/>
          <a:lstStyle/>
          <a:p>
            <a:fld id="{6362142B-6EDB-45A2-908F-16212A1AC8A2}" type="datetimeFigureOut">
              <a:rPr lang="en-US" smtClean="0"/>
              <a:t>1/8/2020</a:t>
            </a:fld>
            <a:endParaRPr lang="en-US"/>
          </a:p>
        </p:txBody>
      </p:sp>
      <p:sp>
        <p:nvSpPr>
          <p:cNvPr id="6" name="Footer Placeholder 5">
            <a:extLst>
              <a:ext uri="{FF2B5EF4-FFF2-40B4-BE49-F238E27FC236}">
                <a16:creationId xmlns:a16="http://schemas.microsoft.com/office/drawing/2014/main" id="{CDDEB19F-75AC-4489-A630-E49F0EE183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BF89A0-5C74-4FF3-BEE2-EB293B482347}"/>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3310053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39768-D8C5-4B2A-A3A9-E6635B3C62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D2F01A-8A4C-4570-A309-B15A05656D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B035EB-3D6A-40D2-9BC3-9CB861A02DD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74357E-19E7-49A1-8286-E1A7CA3FAD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3D82C86-BC95-4E58-B88B-DAD631391C4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2B3C1A-D7EE-45CB-AF20-085D00C48966}"/>
              </a:ext>
            </a:extLst>
          </p:cNvPr>
          <p:cNvSpPr>
            <a:spLocks noGrp="1"/>
          </p:cNvSpPr>
          <p:nvPr>
            <p:ph type="dt" sz="half" idx="10"/>
          </p:nvPr>
        </p:nvSpPr>
        <p:spPr/>
        <p:txBody>
          <a:bodyPr/>
          <a:lstStyle/>
          <a:p>
            <a:fld id="{6362142B-6EDB-45A2-908F-16212A1AC8A2}" type="datetimeFigureOut">
              <a:rPr lang="en-US" smtClean="0"/>
              <a:t>1/8/2020</a:t>
            </a:fld>
            <a:endParaRPr lang="en-US"/>
          </a:p>
        </p:txBody>
      </p:sp>
      <p:sp>
        <p:nvSpPr>
          <p:cNvPr id="8" name="Footer Placeholder 7">
            <a:extLst>
              <a:ext uri="{FF2B5EF4-FFF2-40B4-BE49-F238E27FC236}">
                <a16:creationId xmlns:a16="http://schemas.microsoft.com/office/drawing/2014/main" id="{B6E8E6D3-44AE-4780-8542-36E4A52BF1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1EA03E-3B95-499B-B86C-3A6CD854FD79}"/>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564812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334C6-5E86-427B-8112-FC5DF94D24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4EA594-81BB-43FC-B95D-30C65FDD9082}"/>
              </a:ext>
            </a:extLst>
          </p:cNvPr>
          <p:cNvSpPr>
            <a:spLocks noGrp="1"/>
          </p:cNvSpPr>
          <p:nvPr>
            <p:ph type="dt" sz="half" idx="10"/>
          </p:nvPr>
        </p:nvSpPr>
        <p:spPr/>
        <p:txBody>
          <a:bodyPr/>
          <a:lstStyle/>
          <a:p>
            <a:fld id="{6362142B-6EDB-45A2-908F-16212A1AC8A2}" type="datetimeFigureOut">
              <a:rPr lang="en-US" smtClean="0"/>
              <a:t>1/8/2020</a:t>
            </a:fld>
            <a:endParaRPr lang="en-US"/>
          </a:p>
        </p:txBody>
      </p:sp>
      <p:sp>
        <p:nvSpPr>
          <p:cNvPr id="4" name="Footer Placeholder 3">
            <a:extLst>
              <a:ext uri="{FF2B5EF4-FFF2-40B4-BE49-F238E27FC236}">
                <a16:creationId xmlns:a16="http://schemas.microsoft.com/office/drawing/2014/main" id="{700F1CB9-F52E-4B39-867B-27DB1C98A1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4D1174-1453-4BFA-AC8E-88851284E806}"/>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27307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90EA9F-5D19-4A96-AED9-DBA253D2F6E2}"/>
              </a:ext>
            </a:extLst>
          </p:cNvPr>
          <p:cNvSpPr>
            <a:spLocks noGrp="1"/>
          </p:cNvSpPr>
          <p:nvPr>
            <p:ph type="dt" sz="half" idx="10"/>
          </p:nvPr>
        </p:nvSpPr>
        <p:spPr/>
        <p:txBody>
          <a:bodyPr/>
          <a:lstStyle/>
          <a:p>
            <a:fld id="{6362142B-6EDB-45A2-908F-16212A1AC8A2}" type="datetimeFigureOut">
              <a:rPr lang="en-US" smtClean="0"/>
              <a:t>1/8/2020</a:t>
            </a:fld>
            <a:endParaRPr lang="en-US"/>
          </a:p>
        </p:txBody>
      </p:sp>
      <p:sp>
        <p:nvSpPr>
          <p:cNvPr id="3" name="Footer Placeholder 2">
            <a:extLst>
              <a:ext uri="{FF2B5EF4-FFF2-40B4-BE49-F238E27FC236}">
                <a16:creationId xmlns:a16="http://schemas.microsoft.com/office/drawing/2014/main" id="{1B373C87-961D-4F30-B4E5-FFAF80CD9E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4C156E-58CD-4069-82CE-8E52F698A2E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127151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2334A-1731-429A-B6B4-2BD99E487A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EEAEAA-B1E8-4941-8E63-7A248AD166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B142CC-730E-450F-A2A9-C6BFADC839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BDFB7E-D49C-4479-9527-33AC267853C4}"/>
              </a:ext>
            </a:extLst>
          </p:cNvPr>
          <p:cNvSpPr>
            <a:spLocks noGrp="1"/>
          </p:cNvSpPr>
          <p:nvPr>
            <p:ph type="dt" sz="half" idx="10"/>
          </p:nvPr>
        </p:nvSpPr>
        <p:spPr/>
        <p:txBody>
          <a:bodyPr/>
          <a:lstStyle/>
          <a:p>
            <a:fld id="{6362142B-6EDB-45A2-908F-16212A1AC8A2}" type="datetimeFigureOut">
              <a:rPr lang="en-US" smtClean="0"/>
              <a:t>1/8/2020</a:t>
            </a:fld>
            <a:endParaRPr lang="en-US"/>
          </a:p>
        </p:txBody>
      </p:sp>
      <p:sp>
        <p:nvSpPr>
          <p:cNvPr id="6" name="Footer Placeholder 5">
            <a:extLst>
              <a:ext uri="{FF2B5EF4-FFF2-40B4-BE49-F238E27FC236}">
                <a16:creationId xmlns:a16="http://schemas.microsoft.com/office/drawing/2014/main" id="{C29B03F1-012F-4D39-8D47-E7EA52BFBA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A63E0F-B382-4F7C-94E5-FEC2511016C5}"/>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0982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D41A-F7A9-4388-98AB-1EF6D7084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E085A4-1E1D-4E43-83A0-B2A09FCDEF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E96829-3AA1-44F4-AB3E-77FEB0A4AA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CF8CA5-EF18-47A3-B3C9-CB19BC6558B6}"/>
              </a:ext>
            </a:extLst>
          </p:cNvPr>
          <p:cNvSpPr>
            <a:spLocks noGrp="1"/>
          </p:cNvSpPr>
          <p:nvPr>
            <p:ph type="dt" sz="half" idx="10"/>
          </p:nvPr>
        </p:nvSpPr>
        <p:spPr/>
        <p:txBody>
          <a:bodyPr/>
          <a:lstStyle/>
          <a:p>
            <a:fld id="{6362142B-6EDB-45A2-908F-16212A1AC8A2}" type="datetimeFigureOut">
              <a:rPr lang="en-US" smtClean="0"/>
              <a:t>1/8/2020</a:t>
            </a:fld>
            <a:endParaRPr lang="en-US"/>
          </a:p>
        </p:txBody>
      </p:sp>
      <p:sp>
        <p:nvSpPr>
          <p:cNvPr id="6" name="Footer Placeholder 5">
            <a:extLst>
              <a:ext uri="{FF2B5EF4-FFF2-40B4-BE49-F238E27FC236}">
                <a16:creationId xmlns:a16="http://schemas.microsoft.com/office/drawing/2014/main" id="{95E272FC-0FAE-4501-A020-3C892FCD0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0A7E61-3268-48CA-A17E-7E57ADC2AEF5}"/>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229676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04F73E-FC7C-459B-BCD2-744C077B86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42FCC8-1707-43E8-BE2D-454557AF6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DBBD91-3394-4B29-9A8A-BC2E28BF11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2142B-6EDB-45A2-908F-16212A1AC8A2}" type="datetimeFigureOut">
              <a:rPr lang="en-US" smtClean="0"/>
              <a:t>1/8/2020</a:t>
            </a:fld>
            <a:endParaRPr lang="en-US"/>
          </a:p>
        </p:txBody>
      </p:sp>
      <p:sp>
        <p:nvSpPr>
          <p:cNvPr id="5" name="Footer Placeholder 4">
            <a:extLst>
              <a:ext uri="{FF2B5EF4-FFF2-40B4-BE49-F238E27FC236}">
                <a16:creationId xmlns:a16="http://schemas.microsoft.com/office/drawing/2014/main" id="{431D6AD7-9882-4B37-B672-D512CC4BA4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F080D3-EEA7-4C1C-A1C8-7986962E63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A30CC-B8EB-4BC9-86D5-36A0594B46E8}" type="slidenum">
              <a:rPr lang="en-US" smtClean="0"/>
              <a:t>‹#›</a:t>
            </a:fld>
            <a:endParaRPr lang="en-US"/>
          </a:p>
        </p:txBody>
      </p:sp>
    </p:spTree>
    <p:extLst>
      <p:ext uri="{BB962C8B-B14F-4D97-AF65-F5344CB8AC3E}">
        <p14:creationId xmlns:p14="http://schemas.microsoft.com/office/powerpoint/2010/main" val="1941026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about-jesus.org/complete-chart-prophecies-jesus.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allaboutarchaeology.org/dead-sea-scrolls.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fairmormon.org/answers/Jesus_Christ/Brother_of_Satan#Question:_Do_Latter-day_Saints_consider_Jesus_to_be_the_brother_of_Satan" TargetMode="External"/><Relationship Id="rId2" Type="http://schemas.openxmlformats.org/officeDocument/2006/relationships/hyperlink" Target="https://www.jw.org/en/publications/books/bible-teach/who-is-michael-the-archangel-jesu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ntelligentdesign.org/whatisid.php" TargetMode="External"/><Relationship Id="rId2" Type="http://schemas.openxmlformats.org/officeDocument/2006/relationships/hyperlink" Target="http://www.merriam-webster.com/" TargetMode="External"/><Relationship Id="rId1" Type="http://schemas.openxmlformats.org/officeDocument/2006/relationships/slideLayout" Target="../slideLayouts/slideLayout2.xml"/><Relationship Id="rId4" Type="http://schemas.openxmlformats.org/officeDocument/2006/relationships/hyperlink" Target="https://biologos.org/articles/intelligent-design-history-and-beliefs?gclid=Cj0KCQjwhdTqBRDNARIsABsOl9-z8sCT6k5qzddCU9N9PavvkEpeHHhcF_u40GxtVX8QXuWXI1Mo6s0aApK1EALw_wcB" TargetMode="External"/></Relationships>
</file>

<file path=ppt/slides/_rels/slide30.xml.rels><?xml version="1.0" encoding="UTF-8" standalone="yes"?>
<Relationships xmlns="http://schemas.openxmlformats.org/package/2006/relationships"><Relationship Id="rId2" Type="http://schemas.openxmlformats.org/officeDocument/2006/relationships/hyperlink" Target="https://www.biblegateway.com/passage/?search=Matt%2022:23-33&amp;version=NASB&amp;src=tool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jwfacts.com/watchtower/1800s.php"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churchofjesuschrist.org/topics/the-manifesto-and-the-end-of-plural-marriage?lang=eng" TargetMode="External"/><Relationship Id="rId2" Type="http://schemas.openxmlformats.org/officeDocument/2006/relationships/hyperlink" Target="https://www.churchofjesuschrist.org/study/scriptures/dc-testament/od/1"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churchofjesuschrist.org/study/scriptures/dc-testament/dc/132?lang=eng#note1b" TargetMode="External"/><Relationship Id="rId2" Type="http://schemas.openxmlformats.org/officeDocument/2006/relationships/hyperlink" Target="https://www.churchofjesuschrist.org/study/scriptures/dc-testament/dc/132?lang=eng#note1a" TargetMode="External"/><Relationship Id="rId1" Type="http://schemas.openxmlformats.org/officeDocument/2006/relationships/slideLayout" Target="../slideLayouts/slideLayout2.xml"/><Relationship Id="rId4" Type="http://schemas.openxmlformats.org/officeDocument/2006/relationships/hyperlink" Target="https://www.churchofjesuschrist.org/topics/the-manifesto-and-the-end-of-plural-marriage?lang=eng"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churchofjesuschrist.org/study/scriptures/dc-testament/dc/132?lang=eng#note3b" TargetMode="External"/><Relationship Id="rId2" Type="http://schemas.openxmlformats.org/officeDocument/2006/relationships/hyperlink" Target="https://www.churchofjesuschrist.org/study/scriptures/dc-testament/dc/132?lang=eng#note3a" TargetMode="External"/><Relationship Id="rId1" Type="http://schemas.openxmlformats.org/officeDocument/2006/relationships/slideLayout" Target="../slideLayouts/slideLayout2.xml"/><Relationship Id="rId4" Type="http://schemas.openxmlformats.org/officeDocument/2006/relationships/hyperlink" Target="https://www.churchofjesuschrist.org/topics/the-manifesto-and-the-end-of-plural-marriage?lang=eng"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churchofjesuschrist.org/study/scriptures/dc-testament/dc/132?lang=eng#note4b" TargetMode="External"/><Relationship Id="rId2" Type="http://schemas.openxmlformats.org/officeDocument/2006/relationships/hyperlink" Target="https://www.churchofjesuschrist.org/study/scriptures/dc-testament/dc/132?lang=eng#note4a" TargetMode="External"/><Relationship Id="rId1" Type="http://schemas.openxmlformats.org/officeDocument/2006/relationships/slideLayout" Target="../slideLayouts/slideLayout2.xml"/><Relationship Id="rId5" Type="http://schemas.openxmlformats.org/officeDocument/2006/relationships/hyperlink" Target="https://www.churchofjesuschrist.org/topics/the-manifesto-and-the-end-of-plural-marriage?lang=eng" TargetMode="External"/><Relationship Id="rId4" Type="http://schemas.openxmlformats.org/officeDocument/2006/relationships/hyperlink" Target="https://www.churchofjesuschrist.org/study/scriptures/dc-testament/dc/132?lang=eng#note4c"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smithsonianmag.com/smart-news/there-are-372-trillion-cells-in-your-body-4941473/" TargetMode="External"/><Relationship Id="rId2" Type="http://schemas.openxmlformats.org/officeDocument/2006/relationships/hyperlink" Target="https://ghr.nlm.nih.gov/primer/basics/howmanychromosomes"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churchofjesuschrist.org/topics/the-manifesto-and-the-end-of-plural-marriage?lang=eng" TargetMode="External"/><Relationship Id="rId2" Type="http://schemas.openxmlformats.org/officeDocument/2006/relationships/hyperlink" Target="https://www.churchofjesuschrist.org/study/scriptures/dc-testament/dc/132?lang=eng#note51a" TargetMode="Externa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www.churchofjesuschrist.org/topics/the-manifesto-and-the-end-of-plural-marriage?lang=eng" TargetMode="External"/><Relationship Id="rId2" Type="http://schemas.openxmlformats.org/officeDocument/2006/relationships/hyperlink" Target="https://www.churchofjesuschrist.org/study/scriptures/dc-testament/dc/132?lang=eng#note52a"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churchofjesuschrist.org/study/scriptures/dc-testament/dc/132?lang=eng#note54b" TargetMode="External"/><Relationship Id="rId2" Type="http://schemas.openxmlformats.org/officeDocument/2006/relationships/hyperlink" Target="https://www.churchofjesuschrist.org/study/scriptures/dc-testament/dc/132?lang=eng#note54a" TargetMode="External"/><Relationship Id="rId1" Type="http://schemas.openxmlformats.org/officeDocument/2006/relationships/slideLayout" Target="../slideLayouts/slideLayout2.xml"/><Relationship Id="rId4" Type="http://schemas.openxmlformats.org/officeDocument/2006/relationships/hyperlink" Target="https://www.churchofjesuschrist.org/topics/the-manifesto-and-the-end-of-plural-marriage?lang=eng"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www.kingjamesbibleonline.org/Matthew-24-24/" TargetMode="External"/><Relationship Id="rId7" Type="http://schemas.openxmlformats.org/officeDocument/2006/relationships/hyperlink" Target="https://www.kingjamesbibleonline.org/Deuteronomy-18-20/" TargetMode="External"/><Relationship Id="rId2" Type="http://schemas.openxmlformats.org/officeDocument/2006/relationships/hyperlink" Target="https://www.kingjamesbibleonline.org/Matthew-7-15/" TargetMode="External"/><Relationship Id="rId1" Type="http://schemas.openxmlformats.org/officeDocument/2006/relationships/slideLayout" Target="../slideLayouts/slideLayout2.xml"/><Relationship Id="rId6" Type="http://schemas.openxmlformats.org/officeDocument/2006/relationships/hyperlink" Target="https://www.kingjamesbibleonline.org/2-Peter-2-1/" TargetMode="External"/><Relationship Id="rId5" Type="http://schemas.openxmlformats.org/officeDocument/2006/relationships/hyperlink" Target="https://www.kingjamesbibleonline.org/1-John-4-1/" TargetMode="External"/><Relationship Id="rId4" Type="http://schemas.openxmlformats.org/officeDocument/2006/relationships/hyperlink" Target="https://www.kingjamesbibleonline.org/Romans-16-18/"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mrsec.psu.edu/content/how-see-dna-naked-ey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nature.com/scitable/definition/diploid-310/" TargetMode="External"/><Relationship Id="rId2" Type="http://schemas.openxmlformats.org/officeDocument/2006/relationships/hyperlink" Target="https://bitesizebio.com/8378/how-much-information-is-stored-in-the-human-genom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datagenetics.com/blog/april1201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n.wikipedia.org/wiki/Fundamentalist_Church_of_Jesus_Christ_of_Latter-Day_Sain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8C675E-0DEF-4D3B-9BF4-003A7B9B54B8}"/>
              </a:ext>
            </a:extLst>
          </p:cNvPr>
          <p:cNvSpPr>
            <a:spLocks noGrp="1"/>
          </p:cNvSpPr>
          <p:nvPr>
            <p:ph type="subTitle" idx="1"/>
          </p:nvPr>
        </p:nvSpPr>
        <p:spPr>
          <a:xfrm>
            <a:off x="233916" y="361507"/>
            <a:ext cx="11546958" cy="5949352"/>
          </a:xfrm>
        </p:spPr>
        <p:txBody>
          <a:bodyPr>
            <a:noAutofit/>
          </a:bodyPr>
          <a:lstStyle/>
          <a:p>
            <a:r>
              <a:rPr lang="en-US" sz="5400" dirty="0"/>
              <a:t>Thrive Discipleship &amp; Apologetics</a:t>
            </a:r>
          </a:p>
          <a:p>
            <a:pPr>
              <a:lnSpc>
                <a:spcPct val="100000"/>
              </a:lnSpc>
            </a:pPr>
            <a:r>
              <a:rPr lang="en-US" dirty="0"/>
              <a:t>Proverbs 11</a:t>
            </a:r>
          </a:p>
          <a:p>
            <a:pPr>
              <a:lnSpc>
                <a:spcPct val="100000"/>
              </a:lnSpc>
            </a:pPr>
            <a:r>
              <a:rPr lang="en-US" b="1" dirty="0"/>
              <a:t>28</a:t>
            </a:r>
            <a:r>
              <a:rPr lang="en-US" dirty="0"/>
              <a:t> Those who trust in their riches will fall,                                                                                                        but the righteous will </a:t>
            </a:r>
            <a:r>
              <a:rPr lang="en-US" b="1" dirty="0">
                <a:solidFill>
                  <a:schemeClr val="accent6">
                    <a:lumMod val="50000"/>
                  </a:schemeClr>
                </a:solidFill>
              </a:rPr>
              <a:t>THRIVE</a:t>
            </a:r>
            <a:r>
              <a:rPr lang="en-US" dirty="0"/>
              <a:t> like a green leaf.</a:t>
            </a:r>
          </a:p>
          <a:p>
            <a:pPr>
              <a:lnSpc>
                <a:spcPct val="100000"/>
              </a:lnSpc>
            </a:pPr>
            <a:r>
              <a:rPr lang="en-US" dirty="0"/>
              <a:t>Jude</a:t>
            </a:r>
          </a:p>
          <a:p>
            <a:pPr>
              <a:lnSpc>
                <a:spcPct val="100000"/>
              </a:lnSpc>
            </a:pPr>
            <a:r>
              <a:rPr lang="en-US" b="1" dirty="0"/>
              <a:t>3 </a:t>
            </a:r>
            <a:r>
              <a:rPr lang="en-US" dirty="0"/>
              <a:t>Beloved, while I was very diligent to write to you concerning our common salvation, I found it necessary to write to you exhorting you to </a:t>
            </a:r>
            <a:r>
              <a:rPr lang="en-US" b="1" dirty="0"/>
              <a:t>contend earnestly for the faith </a:t>
            </a:r>
            <a:r>
              <a:rPr lang="en-US" dirty="0"/>
              <a:t>which was once for all delivered to the saints.</a:t>
            </a:r>
          </a:p>
          <a:p>
            <a:pPr>
              <a:lnSpc>
                <a:spcPct val="100000"/>
              </a:lnSpc>
            </a:pPr>
            <a:endParaRPr lang="en-US" dirty="0"/>
          </a:p>
          <a:p>
            <a:pPr>
              <a:lnSpc>
                <a:spcPct val="100000"/>
              </a:lnSpc>
            </a:pPr>
            <a:r>
              <a:rPr lang="en-US" sz="3600" dirty="0"/>
              <a:t>A Quick Snapshot Of Issues Covered </a:t>
            </a:r>
          </a:p>
          <a:p>
            <a:pPr>
              <a:lnSpc>
                <a:spcPct val="100000"/>
              </a:lnSpc>
            </a:pPr>
            <a:endParaRPr lang="en-US" sz="3600" dirty="0"/>
          </a:p>
        </p:txBody>
      </p:sp>
    </p:spTree>
    <p:extLst>
      <p:ext uri="{BB962C8B-B14F-4D97-AF65-F5344CB8AC3E}">
        <p14:creationId xmlns:p14="http://schemas.microsoft.com/office/powerpoint/2010/main" val="2408213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EF47D4-B13B-416E-8A10-54FEC338158F}"/>
              </a:ext>
            </a:extLst>
          </p:cNvPr>
          <p:cNvSpPr>
            <a:spLocks noGrp="1"/>
          </p:cNvSpPr>
          <p:nvPr>
            <p:ph idx="1"/>
          </p:nvPr>
        </p:nvSpPr>
        <p:spPr>
          <a:xfrm>
            <a:off x="434715" y="374754"/>
            <a:ext cx="11152682" cy="5936105"/>
          </a:xfrm>
        </p:spPr>
        <p:txBody>
          <a:bodyPr/>
          <a:lstStyle/>
          <a:p>
            <a:pPr marL="0" indent="0">
              <a:buNone/>
            </a:pPr>
            <a:r>
              <a:rPr lang="en-US" dirty="0"/>
              <a:t>What can we conclude about the early Church Martyrs?</a:t>
            </a:r>
          </a:p>
          <a:p>
            <a:pPr marL="0" indent="0">
              <a:buNone/>
            </a:pPr>
            <a:endParaRPr lang="en-US" dirty="0"/>
          </a:p>
          <a:p>
            <a:pPr marL="514350" indent="-514350">
              <a:buAutoNum type="arabicPeriod"/>
            </a:pPr>
            <a:r>
              <a:rPr lang="en-US" dirty="0"/>
              <a:t>They all died for their faith.</a:t>
            </a:r>
          </a:p>
          <a:p>
            <a:pPr marL="514350" indent="-514350">
              <a:buAutoNum type="arabicPeriod"/>
            </a:pPr>
            <a:r>
              <a:rPr lang="en-US" dirty="0"/>
              <a:t>They all died hideous deaths.</a:t>
            </a:r>
          </a:p>
          <a:p>
            <a:pPr marL="514350" indent="-514350">
              <a:buAutoNum type="arabicPeriod"/>
            </a:pPr>
            <a:r>
              <a:rPr lang="en-US" dirty="0"/>
              <a:t>They all died alone.  </a:t>
            </a:r>
          </a:p>
          <a:p>
            <a:pPr marL="514350" indent="-514350">
              <a:buAutoNum type="arabicPeriod"/>
            </a:pPr>
            <a:endParaRPr lang="en-US" dirty="0"/>
          </a:p>
          <a:p>
            <a:pPr marL="0" indent="0">
              <a:buNone/>
            </a:pPr>
            <a:r>
              <a:rPr lang="en-US" dirty="0"/>
              <a:t>Question: would all of these people have died hideous deaths alone over something they new was not true? </a:t>
            </a:r>
          </a:p>
        </p:txBody>
      </p:sp>
    </p:spTree>
    <p:extLst>
      <p:ext uri="{BB962C8B-B14F-4D97-AF65-F5344CB8AC3E}">
        <p14:creationId xmlns:p14="http://schemas.microsoft.com/office/powerpoint/2010/main" val="2667877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F3E881-02A0-4515-82D6-F3F6F1915030}"/>
              </a:ext>
            </a:extLst>
          </p:cNvPr>
          <p:cNvSpPr>
            <a:spLocks noGrp="1"/>
          </p:cNvSpPr>
          <p:nvPr>
            <p:ph idx="1"/>
          </p:nvPr>
        </p:nvSpPr>
        <p:spPr>
          <a:xfrm>
            <a:off x="404734" y="404734"/>
            <a:ext cx="11302584" cy="6115987"/>
          </a:xfrm>
        </p:spPr>
        <p:txBody>
          <a:bodyPr>
            <a:normAutofit/>
          </a:bodyPr>
          <a:lstStyle/>
          <a:p>
            <a:pPr marL="0" indent="0">
              <a:buNone/>
            </a:pPr>
            <a:r>
              <a:rPr lang="en-US" sz="4400" dirty="0"/>
              <a:t>Bible Prophesy foretells future events.  Also, when prophesy has been fulfilled it shows the accuracy and trustworthiness and integrity of the Bible.  </a:t>
            </a:r>
          </a:p>
        </p:txBody>
      </p:sp>
    </p:spTree>
    <p:extLst>
      <p:ext uri="{BB962C8B-B14F-4D97-AF65-F5344CB8AC3E}">
        <p14:creationId xmlns:p14="http://schemas.microsoft.com/office/powerpoint/2010/main" val="1320262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4310C7-ADA3-4D69-8994-AB9DC0D7F2DB}"/>
              </a:ext>
            </a:extLst>
          </p:cNvPr>
          <p:cNvSpPr>
            <a:spLocks noGrp="1"/>
          </p:cNvSpPr>
          <p:nvPr>
            <p:ph idx="1"/>
          </p:nvPr>
        </p:nvSpPr>
        <p:spPr>
          <a:xfrm>
            <a:off x="374753" y="344774"/>
            <a:ext cx="11392525" cy="5832189"/>
          </a:xfrm>
        </p:spPr>
        <p:txBody>
          <a:bodyPr>
            <a:noAutofit/>
          </a:bodyPr>
          <a:lstStyle/>
          <a:p>
            <a:pPr marL="0" indent="0">
              <a:buNone/>
            </a:pPr>
            <a:r>
              <a:rPr lang="en-US" sz="1800" dirty="0"/>
              <a:t>Bible passage Prophecy Fulfillment </a:t>
            </a:r>
          </a:p>
          <a:p>
            <a:pPr marL="0" indent="0">
              <a:buNone/>
            </a:pPr>
            <a:r>
              <a:rPr lang="en-US" sz="1800" dirty="0"/>
              <a:t>Gen. 3:15a “He would be human, born of a woman” Gal. 4:4-5, Matt. 1:18 </a:t>
            </a:r>
          </a:p>
          <a:p>
            <a:pPr marL="0" indent="0">
              <a:buNone/>
            </a:pPr>
            <a:r>
              <a:rPr lang="en-US" sz="1800" dirty="0"/>
              <a:t>Gen. 3:15b “He will reconcile people to God” Heb. 2:14, 1 John 3:8 </a:t>
            </a:r>
          </a:p>
          <a:p>
            <a:pPr marL="0" indent="0">
              <a:buNone/>
            </a:pPr>
            <a:r>
              <a:rPr lang="en-US" sz="1800" dirty="0"/>
              <a:t>Gen. 3:15c “He would crush evil at his own expense” Matt. 27:35, Luke 24:39-40 </a:t>
            </a:r>
          </a:p>
          <a:p>
            <a:pPr marL="0" indent="0">
              <a:buNone/>
            </a:pPr>
            <a:r>
              <a:rPr lang="en-US" sz="1800" dirty="0"/>
              <a:t>Gen. 22:18 “He would be a descendant of Abraham” Matt. 11:27 &amp; Luke 3:36 </a:t>
            </a:r>
          </a:p>
          <a:p>
            <a:pPr marL="0" indent="0">
              <a:buNone/>
            </a:pPr>
            <a:r>
              <a:rPr lang="en-US" sz="1800" dirty="0"/>
              <a:t>Gen. 26:1-5 “He would be a descendant of Abraham's son Isaac” Rom. 9:7, Heb. 11:18,</a:t>
            </a:r>
          </a:p>
          <a:p>
            <a:pPr marL="0" indent="0">
              <a:buNone/>
            </a:pPr>
            <a:r>
              <a:rPr lang="en-US" sz="1800" dirty="0"/>
              <a:t>Isa. 11:1 “He would be a descendant of Jesse's son King David” Matt. 1:1</a:t>
            </a:r>
          </a:p>
          <a:p>
            <a:pPr marL="0" indent="0">
              <a:buNone/>
            </a:pPr>
            <a:r>
              <a:rPr lang="en-US" sz="1800" dirty="0"/>
              <a:t>Gen. 49:10 “He would appear after a succession of rulers from the Tribe of Judah History”: Josephus writes that King Herod's son was dethroned in 6 A.D. and replaced by a Roman Procurator. </a:t>
            </a:r>
          </a:p>
          <a:p>
            <a:pPr marL="0" indent="0">
              <a:buNone/>
            </a:pPr>
            <a:r>
              <a:rPr lang="en-US" sz="1800" dirty="0"/>
              <a:t>Dan. 9:25 “He would appear after the rebuilding of Jerusalem History”: Jerusalem had been rebuilt by the time of Jesus, after recovering from the Babylonian destruction. </a:t>
            </a:r>
          </a:p>
          <a:p>
            <a:pPr marL="0" indent="0">
              <a:buNone/>
            </a:pPr>
            <a:r>
              <a:rPr lang="en-US" sz="1800" dirty="0"/>
              <a:t>Dan. 9:26 “He would appear before the (Roman) destruction of Jerusalem History”: The Rom. destroyed Jerusalem in 70 A.D. Mic. 5:2 He would be born in Bethlehem Matt. 2:1-5  </a:t>
            </a:r>
          </a:p>
          <a:p>
            <a:pPr marL="0" indent="0">
              <a:buNone/>
            </a:pPr>
            <a:r>
              <a:rPr lang="en-US" sz="1800" dirty="0"/>
              <a:t>Isa. 7:13,14 “Isaiah foreshadowed the virgin birth of Jesus” Luke 1:35 </a:t>
            </a:r>
          </a:p>
          <a:p>
            <a:pPr marL="0" indent="0">
              <a:buNone/>
            </a:pPr>
            <a:r>
              <a:rPr lang="en-US" sz="1800" dirty="0"/>
              <a:t>Isa. 7:14 “He would be called Immanuel (God with us)” Matt. 1:23 </a:t>
            </a:r>
          </a:p>
          <a:p>
            <a:pPr marL="0" indent="0">
              <a:buNone/>
            </a:pPr>
            <a:r>
              <a:rPr lang="en-US" sz="1800" dirty="0"/>
              <a:t>Isa. 40:3–4 “He would be preceded by a forerunner” Matt. 3:1-4</a:t>
            </a:r>
          </a:p>
          <a:p>
            <a:pPr marL="0" indent="0">
              <a:buNone/>
            </a:pPr>
            <a:r>
              <a:rPr lang="en-US" sz="1800" dirty="0">
                <a:hlinkClick r:id="rId2"/>
              </a:rPr>
              <a:t>http://www.about-jesus.org/complete-chart-prophecies-jesus.htm</a:t>
            </a:r>
            <a:r>
              <a:rPr lang="en-US" sz="1800" dirty="0"/>
              <a:t> (Retrieved 08/21/2019)</a:t>
            </a:r>
          </a:p>
          <a:p>
            <a:pPr marL="0" indent="0">
              <a:buNone/>
            </a:pPr>
            <a:endParaRPr lang="en-US" sz="2400" dirty="0"/>
          </a:p>
        </p:txBody>
      </p:sp>
    </p:spTree>
    <p:extLst>
      <p:ext uri="{BB962C8B-B14F-4D97-AF65-F5344CB8AC3E}">
        <p14:creationId xmlns:p14="http://schemas.microsoft.com/office/powerpoint/2010/main" val="3285102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82FC8D-CC8C-4860-A4E7-B62946AD7B34}"/>
              </a:ext>
            </a:extLst>
          </p:cNvPr>
          <p:cNvSpPr>
            <a:spLocks noGrp="1"/>
          </p:cNvSpPr>
          <p:nvPr>
            <p:ph idx="1"/>
          </p:nvPr>
        </p:nvSpPr>
        <p:spPr>
          <a:xfrm>
            <a:off x="359764" y="299803"/>
            <a:ext cx="10994036" cy="5877160"/>
          </a:xfrm>
        </p:spPr>
        <p:txBody>
          <a:bodyPr>
            <a:normAutofit lnSpcReduction="10000"/>
          </a:bodyPr>
          <a:lstStyle/>
          <a:p>
            <a:pPr marL="0" indent="0">
              <a:buNone/>
            </a:pPr>
            <a:r>
              <a:rPr lang="en-US" sz="3600" dirty="0"/>
              <a:t>“Based on various dating methods, including carbon 14, paleographic and scribal, the Dead Sea Scrolls were written during the period from about 200 B.C. to 68 A.D. Many crucial biblical manuscripts (such as Psalm 22, Isaiah 53 and Isaiah 61) date to at least 100 B.C. </a:t>
            </a:r>
          </a:p>
          <a:p>
            <a:pPr marL="0" indent="0">
              <a:buNone/>
            </a:pPr>
            <a:r>
              <a:rPr lang="en-US" sz="3600" dirty="0"/>
              <a:t>As such, the Dead Sea Scrolls have revolutionized textual criticism of the Old Testament. Phenomenally, we find the biblical texts in substantial agreement with the Masoretic text, as well as variant translations of the Old Testament used today.” </a:t>
            </a:r>
            <a:r>
              <a:rPr lang="en-US" sz="3600" dirty="0">
                <a:hlinkClick r:id="rId2"/>
              </a:rPr>
              <a:t>https://www.allaboutarchaeology.org/dead-sea-scrolls.htm</a:t>
            </a:r>
            <a:r>
              <a:rPr lang="en-US" sz="3600" dirty="0"/>
              <a:t> (Retrieved 08/21/2019)</a:t>
            </a:r>
            <a:br>
              <a:rPr lang="en-US" dirty="0"/>
            </a:br>
            <a:endParaRPr lang="en-US" dirty="0"/>
          </a:p>
        </p:txBody>
      </p:sp>
    </p:spTree>
    <p:extLst>
      <p:ext uri="{BB962C8B-B14F-4D97-AF65-F5344CB8AC3E}">
        <p14:creationId xmlns:p14="http://schemas.microsoft.com/office/powerpoint/2010/main" val="1333108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DD4115-C60B-4564-81A6-16FC520DC8D9}"/>
              </a:ext>
            </a:extLst>
          </p:cNvPr>
          <p:cNvSpPr>
            <a:spLocks noGrp="1"/>
          </p:cNvSpPr>
          <p:nvPr>
            <p:ph idx="1"/>
          </p:nvPr>
        </p:nvSpPr>
        <p:spPr>
          <a:xfrm>
            <a:off x="344774" y="329784"/>
            <a:ext cx="11009026" cy="5847179"/>
          </a:xfrm>
        </p:spPr>
        <p:txBody>
          <a:bodyPr>
            <a:normAutofit/>
          </a:bodyPr>
          <a:lstStyle/>
          <a:p>
            <a:pPr marL="0" indent="0">
              <a:buNone/>
            </a:pPr>
            <a:r>
              <a:rPr lang="en-US" sz="3600" dirty="0"/>
              <a:t>In conclusion, based on the testimony of the disciples of Jesus and full filled prophesy we can conclude that the Bible is accurate and true.  Please note we have only scratched the surface.  </a:t>
            </a:r>
          </a:p>
          <a:p>
            <a:pPr marL="0" indent="0">
              <a:buNone/>
            </a:pPr>
            <a:endParaRPr lang="en-US" sz="3600" dirty="0"/>
          </a:p>
          <a:p>
            <a:pPr marL="0" indent="0">
              <a:buNone/>
            </a:pPr>
            <a:r>
              <a:rPr lang="en-US" sz="3600" dirty="0"/>
              <a:t>Having said that, the Bible does describe in detail who we should worship.  For next week we will look at: </a:t>
            </a:r>
          </a:p>
          <a:p>
            <a:pPr marL="0" indent="0">
              <a:buNone/>
            </a:pPr>
            <a:endParaRPr lang="en-US" sz="3600" dirty="0"/>
          </a:p>
          <a:p>
            <a:pPr marL="0" indent="0">
              <a:buNone/>
            </a:pPr>
            <a:r>
              <a:rPr lang="en-US" sz="3600"/>
              <a:t>			 The </a:t>
            </a:r>
            <a:r>
              <a:rPr lang="en-US" sz="3600" dirty="0"/>
              <a:t>Attributes of God.  </a:t>
            </a:r>
          </a:p>
        </p:txBody>
      </p:sp>
    </p:spTree>
    <p:extLst>
      <p:ext uri="{BB962C8B-B14F-4D97-AF65-F5344CB8AC3E}">
        <p14:creationId xmlns:p14="http://schemas.microsoft.com/office/powerpoint/2010/main" val="3844500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4EBCD0-54E1-4E17-8549-D13FE06BC1A5}"/>
              </a:ext>
            </a:extLst>
          </p:cNvPr>
          <p:cNvSpPr>
            <a:spLocks noGrp="1"/>
          </p:cNvSpPr>
          <p:nvPr>
            <p:ph idx="1"/>
          </p:nvPr>
        </p:nvSpPr>
        <p:spPr>
          <a:xfrm>
            <a:off x="404733" y="374754"/>
            <a:ext cx="11227633" cy="6026046"/>
          </a:xfrm>
        </p:spPr>
        <p:txBody>
          <a:bodyPr/>
          <a:lstStyle/>
          <a:p>
            <a:pPr marL="0" indent="0">
              <a:buNone/>
            </a:pPr>
            <a:endParaRPr lang="en-US" dirty="0"/>
          </a:p>
        </p:txBody>
      </p:sp>
      <p:sp>
        <p:nvSpPr>
          <p:cNvPr id="2" name="Rectangle 1">
            <a:extLst>
              <a:ext uri="{FF2B5EF4-FFF2-40B4-BE49-F238E27FC236}">
                <a16:creationId xmlns:a16="http://schemas.microsoft.com/office/drawing/2014/main" id="{9B5CFF65-5F63-4ED3-A381-F629AB58A4C1}"/>
              </a:ext>
            </a:extLst>
          </p:cNvPr>
          <p:cNvSpPr/>
          <p:nvPr/>
        </p:nvSpPr>
        <p:spPr>
          <a:xfrm>
            <a:off x="768627" y="1139687"/>
            <a:ext cx="10177670" cy="3170099"/>
          </a:xfrm>
          <a:prstGeom prst="rect">
            <a:avLst/>
          </a:prstGeom>
        </p:spPr>
        <p:txBody>
          <a:bodyPr wrap="square">
            <a:spAutoFit/>
          </a:bodyPr>
          <a:lstStyle/>
          <a:p>
            <a:pPr algn="ctr">
              <a:lnSpc>
                <a:spcPct val="100000"/>
              </a:lnSpc>
            </a:pPr>
            <a:r>
              <a:rPr lang="en-US" sz="4400" dirty="0"/>
              <a:t>God In The Scriptures</a:t>
            </a:r>
            <a:r>
              <a:rPr lang="en-US" b="1" dirty="0"/>
              <a:t> </a:t>
            </a:r>
          </a:p>
          <a:p>
            <a:pPr algn="ctr"/>
            <a:endParaRPr lang="en-US" sz="2800" dirty="0"/>
          </a:p>
          <a:p>
            <a:pPr algn="ctr"/>
            <a:r>
              <a:rPr lang="en-US" sz="3200" dirty="0"/>
              <a:t>Psalm 90</a:t>
            </a:r>
          </a:p>
          <a:p>
            <a:pPr algn="ctr"/>
            <a:r>
              <a:rPr lang="en-US" sz="3200" b="1" dirty="0"/>
              <a:t>2</a:t>
            </a:r>
            <a:r>
              <a:rPr lang="en-US" sz="3200" dirty="0"/>
              <a:t> “Before the mountains were brought forth, </a:t>
            </a:r>
          </a:p>
          <a:p>
            <a:pPr algn="ctr"/>
            <a:r>
              <a:rPr lang="en-US" sz="3200" dirty="0"/>
              <a:t>Or ever You had formed the earth and the world, </a:t>
            </a:r>
          </a:p>
          <a:p>
            <a:pPr algn="ctr"/>
            <a:r>
              <a:rPr lang="en-US" sz="3200" dirty="0"/>
              <a:t>Even </a:t>
            </a:r>
            <a:r>
              <a:rPr lang="en-US" sz="3200" b="1" dirty="0"/>
              <a:t>from everlasting to everlasting, You </a:t>
            </a:r>
            <a:r>
              <a:rPr lang="en-US" sz="3200" b="1" i="1" dirty="0"/>
              <a:t>are</a:t>
            </a:r>
            <a:r>
              <a:rPr lang="en-US" sz="3200" b="1" dirty="0"/>
              <a:t> God.</a:t>
            </a:r>
            <a:r>
              <a:rPr lang="en-US" sz="3200" dirty="0"/>
              <a:t>”</a:t>
            </a:r>
          </a:p>
        </p:txBody>
      </p:sp>
    </p:spTree>
    <p:extLst>
      <p:ext uri="{BB962C8B-B14F-4D97-AF65-F5344CB8AC3E}">
        <p14:creationId xmlns:p14="http://schemas.microsoft.com/office/powerpoint/2010/main" val="3129575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D7D0D5-AF51-4E96-89E0-C6E02E2AF51D}"/>
              </a:ext>
            </a:extLst>
          </p:cNvPr>
          <p:cNvSpPr>
            <a:spLocks noGrp="1"/>
          </p:cNvSpPr>
          <p:nvPr>
            <p:ph idx="1"/>
          </p:nvPr>
        </p:nvSpPr>
        <p:spPr>
          <a:xfrm>
            <a:off x="419725" y="389744"/>
            <a:ext cx="11422505" cy="6011056"/>
          </a:xfrm>
        </p:spPr>
        <p:txBody>
          <a:bodyPr>
            <a:normAutofit/>
          </a:bodyPr>
          <a:lstStyle/>
          <a:p>
            <a:pPr marL="0" indent="0">
              <a:buNone/>
            </a:pPr>
            <a:r>
              <a:rPr lang="en-US" dirty="0"/>
              <a:t>Genesis 1:1 “In the beginning God (</a:t>
            </a:r>
            <a:r>
              <a:rPr lang="he-IL" dirty="0"/>
              <a:t>אֵת</a:t>
            </a:r>
            <a:r>
              <a:rPr lang="en-US" dirty="0"/>
              <a:t>) created the heavens and the earth.”</a:t>
            </a:r>
          </a:p>
          <a:p>
            <a:pPr marL="0" indent="0">
              <a:buNone/>
            </a:pPr>
            <a:r>
              <a:rPr lang="en-US" dirty="0"/>
              <a:t>Psalm 119 Begins with </a:t>
            </a:r>
            <a:r>
              <a:rPr lang="he-IL" sz="3200" dirty="0"/>
              <a:t>א</a:t>
            </a:r>
            <a:r>
              <a:rPr lang="he-IL" dirty="0"/>
              <a:t> </a:t>
            </a:r>
            <a:r>
              <a:rPr lang="en-US" dirty="0"/>
              <a:t> ALEPH.  Psalm 119 is used to teach the Hebrew Alphabet.     </a:t>
            </a:r>
            <a:r>
              <a:rPr lang="he-IL" sz="3200" dirty="0"/>
              <a:t>א</a:t>
            </a:r>
            <a:r>
              <a:rPr lang="en-US" dirty="0"/>
              <a:t> is the first letter of the Hebrew Alphabet.  </a:t>
            </a:r>
          </a:p>
          <a:p>
            <a:pPr marL="0" indent="0">
              <a:buNone/>
            </a:pPr>
            <a:endParaRPr lang="en-US" dirty="0"/>
          </a:p>
          <a:p>
            <a:pPr marL="0" indent="0">
              <a:buNone/>
            </a:pPr>
            <a:r>
              <a:rPr lang="en-US" dirty="0"/>
              <a:t>Psalm 119:169 Begins with </a:t>
            </a:r>
            <a:r>
              <a:rPr lang="he-IL" sz="3200" dirty="0"/>
              <a:t>ת</a:t>
            </a:r>
            <a:r>
              <a:rPr lang="he-IL" dirty="0"/>
              <a:t> </a:t>
            </a:r>
            <a:r>
              <a:rPr lang="en-US" dirty="0"/>
              <a:t> TAU the last letter of the Hebrew Alphabet.  </a:t>
            </a:r>
          </a:p>
          <a:p>
            <a:pPr marL="0" indent="0">
              <a:buNone/>
            </a:pPr>
            <a:endParaRPr lang="en-US" dirty="0"/>
          </a:p>
          <a:p>
            <a:pPr marL="0" indent="0">
              <a:buNone/>
            </a:pPr>
            <a:r>
              <a:rPr lang="en-US" dirty="0"/>
              <a:t>Next to the word “God” in Genesis 1:1 it looks like we have the Hebrew equivalent of Z A.  You have to remember Hebrew is read from right to left.  As a result it is the Hebrew A Z.  </a:t>
            </a:r>
          </a:p>
          <a:p>
            <a:pPr marL="0" indent="0">
              <a:buNone/>
            </a:pPr>
            <a:r>
              <a:rPr lang="en-US" dirty="0"/>
              <a:t>So why is this significant enough to bring this out?</a:t>
            </a:r>
          </a:p>
          <a:p>
            <a:pPr marL="0" indent="0">
              <a:buNone/>
            </a:pPr>
            <a:endParaRPr lang="en-US" dirty="0"/>
          </a:p>
          <a:p>
            <a:pPr marL="0" indent="0">
              <a:buNone/>
            </a:pPr>
            <a:r>
              <a:rPr lang="en-US" dirty="0"/>
              <a:t>In the Book of Revelation Jesus calls himself the A &amp; Z in Greek</a:t>
            </a:r>
          </a:p>
          <a:p>
            <a:pPr marL="0" indent="0">
              <a:buNone/>
            </a:pPr>
            <a:endParaRPr lang="en-US" dirty="0"/>
          </a:p>
        </p:txBody>
      </p:sp>
    </p:spTree>
    <p:extLst>
      <p:ext uri="{BB962C8B-B14F-4D97-AF65-F5344CB8AC3E}">
        <p14:creationId xmlns:p14="http://schemas.microsoft.com/office/powerpoint/2010/main" val="3273533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0EC21D-8EF2-4F00-86DE-CF8B38F66A00}"/>
              </a:ext>
            </a:extLst>
          </p:cNvPr>
          <p:cNvSpPr>
            <a:spLocks noGrp="1"/>
          </p:cNvSpPr>
          <p:nvPr>
            <p:ph idx="1"/>
          </p:nvPr>
        </p:nvSpPr>
        <p:spPr>
          <a:xfrm>
            <a:off x="464695" y="494675"/>
            <a:ext cx="11287594" cy="5966086"/>
          </a:xfrm>
        </p:spPr>
        <p:txBody>
          <a:bodyPr>
            <a:noAutofit/>
          </a:bodyPr>
          <a:lstStyle/>
          <a:p>
            <a:pPr marL="0" indent="0">
              <a:buNone/>
            </a:pPr>
            <a:r>
              <a:rPr lang="en-US" sz="3500" dirty="0"/>
              <a:t>Genesis 1</a:t>
            </a:r>
          </a:p>
          <a:p>
            <a:pPr marL="0" indent="0">
              <a:buNone/>
            </a:pPr>
            <a:r>
              <a:rPr lang="en-US" sz="3500" b="1" dirty="0"/>
              <a:t>1</a:t>
            </a:r>
            <a:r>
              <a:rPr lang="en-US" sz="3500" dirty="0"/>
              <a:t> </a:t>
            </a:r>
            <a:r>
              <a:rPr lang="en-US" sz="3600" dirty="0"/>
              <a:t>“</a:t>
            </a:r>
            <a:r>
              <a:rPr lang="en-US" sz="3500" dirty="0"/>
              <a:t>In the beginning God (</a:t>
            </a:r>
            <a:r>
              <a:rPr lang="he-IL" sz="3500" dirty="0"/>
              <a:t>אֵת</a:t>
            </a:r>
            <a:r>
              <a:rPr lang="en-US" sz="3500" dirty="0"/>
              <a:t>) created the heavens and the earth.”  </a:t>
            </a:r>
          </a:p>
          <a:p>
            <a:pPr marL="0" indent="0">
              <a:buNone/>
            </a:pPr>
            <a:r>
              <a:rPr lang="en-US" sz="3500" b="1" dirty="0"/>
              <a:t>2</a:t>
            </a:r>
            <a:r>
              <a:rPr lang="en-US" sz="3500" dirty="0"/>
              <a:t> </a:t>
            </a:r>
            <a:r>
              <a:rPr lang="en-US" sz="3600" dirty="0"/>
              <a:t>“</a:t>
            </a:r>
            <a:r>
              <a:rPr lang="en-US" sz="3500" dirty="0"/>
              <a:t>The earth was without form, and void; and darkness </a:t>
            </a:r>
            <a:r>
              <a:rPr lang="en-US" sz="3500" i="1" dirty="0"/>
              <a:t>was</a:t>
            </a:r>
            <a:r>
              <a:rPr lang="en-US" sz="3500" dirty="0"/>
              <a:t> on the face of the deep. And </a:t>
            </a:r>
            <a:r>
              <a:rPr lang="en-US" sz="3500" b="1" dirty="0"/>
              <a:t>the Spirit (</a:t>
            </a:r>
            <a:r>
              <a:rPr lang="en-US" sz="3500" b="1" dirty="0" err="1"/>
              <a:t>wə·rū·aḥ</a:t>
            </a:r>
            <a:r>
              <a:rPr lang="en-US" sz="3500" b="1" dirty="0"/>
              <a:t>) of God </a:t>
            </a:r>
            <a:r>
              <a:rPr lang="en-US" sz="3500" dirty="0"/>
              <a:t>was hovering over the face of the waters.”</a:t>
            </a:r>
          </a:p>
          <a:p>
            <a:pPr marL="0" indent="0">
              <a:buNone/>
            </a:pPr>
            <a:r>
              <a:rPr lang="en-US" sz="3500" dirty="0"/>
              <a:t>Exodus 10</a:t>
            </a:r>
          </a:p>
          <a:p>
            <a:pPr marL="0" indent="0">
              <a:buNone/>
            </a:pPr>
            <a:r>
              <a:rPr lang="en-US" sz="3500" b="1" dirty="0"/>
              <a:t>13</a:t>
            </a:r>
            <a:r>
              <a:rPr lang="en-US" sz="3500" dirty="0"/>
              <a:t> </a:t>
            </a:r>
            <a:r>
              <a:rPr lang="en-US" sz="3600" dirty="0"/>
              <a:t>“</a:t>
            </a:r>
            <a:r>
              <a:rPr lang="en-US" sz="3500" dirty="0"/>
              <a:t>So Moses stretched out his rod over the land of Egypt, and the </a:t>
            </a:r>
            <a:r>
              <a:rPr lang="en-US" sz="3500" cap="small" dirty="0"/>
              <a:t>Lord </a:t>
            </a:r>
            <a:r>
              <a:rPr lang="en-US" sz="3500" dirty="0"/>
              <a:t>brought an east </a:t>
            </a:r>
            <a:r>
              <a:rPr lang="en-US" sz="3500" b="1" u="sng" dirty="0"/>
              <a:t>wind</a:t>
            </a:r>
            <a:r>
              <a:rPr lang="en-US" sz="3500" b="1" dirty="0"/>
              <a:t> </a:t>
            </a:r>
            <a:r>
              <a:rPr lang="en-US" sz="3500" dirty="0"/>
              <a:t>on the land all that day and all </a:t>
            </a:r>
            <a:r>
              <a:rPr lang="en-US" sz="3500" i="1" dirty="0"/>
              <a:t>that</a:t>
            </a:r>
            <a:r>
              <a:rPr lang="en-US" sz="3500" dirty="0"/>
              <a:t> night. When it was morning, the east </a:t>
            </a:r>
            <a:r>
              <a:rPr lang="en-US" sz="3500" b="1" u="sng" dirty="0"/>
              <a:t>wind</a:t>
            </a:r>
            <a:r>
              <a:rPr lang="en-US" sz="3500" dirty="0"/>
              <a:t> brought the locusts.”</a:t>
            </a:r>
          </a:p>
        </p:txBody>
      </p:sp>
    </p:spTree>
    <p:extLst>
      <p:ext uri="{BB962C8B-B14F-4D97-AF65-F5344CB8AC3E}">
        <p14:creationId xmlns:p14="http://schemas.microsoft.com/office/powerpoint/2010/main" val="4282916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2C0CD8-6FDF-4E02-B8F7-DDF71F69A2FE}"/>
              </a:ext>
            </a:extLst>
          </p:cNvPr>
          <p:cNvSpPr>
            <a:spLocks noGrp="1"/>
          </p:cNvSpPr>
          <p:nvPr>
            <p:ph idx="1"/>
          </p:nvPr>
        </p:nvSpPr>
        <p:spPr>
          <a:xfrm>
            <a:off x="284813" y="419725"/>
            <a:ext cx="11512446" cy="6100996"/>
          </a:xfrm>
        </p:spPr>
        <p:txBody>
          <a:bodyPr>
            <a:normAutofit lnSpcReduction="10000"/>
          </a:bodyPr>
          <a:lstStyle/>
          <a:p>
            <a:pPr marL="0" indent="0">
              <a:buNone/>
            </a:pPr>
            <a:r>
              <a:rPr lang="en-US" sz="3200" b="1" dirty="0"/>
              <a:t>The Holy Spirit is a person. </a:t>
            </a:r>
          </a:p>
          <a:p>
            <a:pPr marL="0" indent="0">
              <a:buNone/>
            </a:pPr>
            <a:r>
              <a:rPr lang="en-US" sz="3200" b="1" dirty="0"/>
              <a:t>1. The Holy Spirit speaks.   </a:t>
            </a:r>
          </a:p>
          <a:p>
            <a:pPr marL="0" indent="0">
              <a:buNone/>
            </a:pPr>
            <a:r>
              <a:rPr lang="en-US" sz="3200" dirty="0"/>
              <a:t>Acts 8</a:t>
            </a:r>
          </a:p>
          <a:p>
            <a:pPr marL="0" indent="0">
              <a:buNone/>
            </a:pPr>
            <a:r>
              <a:rPr lang="en-US" sz="3200" b="1" dirty="0"/>
              <a:t>29</a:t>
            </a:r>
            <a:r>
              <a:rPr lang="en-US" sz="3200" dirty="0"/>
              <a:t> “Then the Spirit said to Philip, “Go near and overtake this chariot.”</a:t>
            </a:r>
          </a:p>
          <a:p>
            <a:pPr marL="0" indent="0">
              <a:buNone/>
            </a:pPr>
            <a:r>
              <a:rPr lang="en-US" sz="3200" dirty="0"/>
              <a:t>Acts 11</a:t>
            </a:r>
          </a:p>
          <a:p>
            <a:pPr marL="0" indent="0">
              <a:buNone/>
            </a:pPr>
            <a:r>
              <a:rPr lang="en-US" sz="3200" b="1" dirty="0"/>
              <a:t>12 </a:t>
            </a:r>
            <a:r>
              <a:rPr lang="en-US" sz="3200" dirty="0"/>
              <a:t>“Then the Spirit told me to go with them, doubting nothing. Moreover these six brethren accompanied me, and we entered the man’s house.”</a:t>
            </a:r>
          </a:p>
          <a:p>
            <a:pPr marL="0" indent="0">
              <a:buNone/>
            </a:pPr>
            <a:r>
              <a:rPr lang="en-US" sz="3200" dirty="0"/>
              <a:t>Acts 13</a:t>
            </a:r>
          </a:p>
          <a:p>
            <a:pPr marL="0" indent="0">
              <a:buNone/>
            </a:pPr>
            <a:r>
              <a:rPr lang="en-US" sz="3200" b="1" dirty="0"/>
              <a:t>2</a:t>
            </a:r>
            <a:r>
              <a:rPr lang="en-US" sz="3200" dirty="0"/>
              <a:t> “As they ministered to the Lord and fasted, the Holy Spirit said, ’Now separate to Me Barnabas and Saul for the work to which I have called them.’”</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56020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E901E3-B34F-4337-A96B-2CBFCC20F16A}"/>
              </a:ext>
            </a:extLst>
          </p:cNvPr>
          <p:cNvSpPr>
            <a:spLocks noGrp="1"/>
          </p:cNvSpPr>
          <p:nvPr>
            <p:ph idx="1"/>
          </p:nvPr>
        </p:nvSpPr>
        <p:spPr>
          <a:xfrm>
            <a:off x="329783" y="479685"/>
            <a:ext cx="11302583" cy="6011056"/>
          </a:xfrm>
        </p:spPr>
        <p:txBody>
          <a:bodyPr>
            <a:normAutofit lnSpcReduction="10000"/>
          </a:bodyPr>
          <a:lstStyle/>
          <a:p>
            <a:pPr marL="0" indent="0">
              <a:buNone/>
            </a:pPr>
            <a:r>
              <a:rPr lang="en-US" sz="3200" b="1" dirty="0"/>
              <a:t>4. The Holy Spirit prays for us.</a:t>
            </a:r>
          </a:p>
          <a:p>
            <a:pPr marL="0" indent="0">
              <a:buNone/>
            </a:pPr>
            <a:r>
              <a:rPr lang="en-US" sz="3200" dirty="0"/>
              <a:t>Romans 8</a:t>
            </a:r>
          </a:p>
          <a:p>
            <a:pPr marL="0" indent="0">
              <a:buNone/>
            </a:pPr>
            <a:r>
              <a:rPr lang="en-US" sz="3200" b="1" dirty="0"/>
              <a:t>26</a:t>
            </a:r>
            <a:r>
              <a:rPr lang="en-US" sz="3200" dirty="0"/>
              <a:t> “Likewise the Spirit also helps in our weaknesses. For we do not know what we should pray for as we ought, but the Spirit Himself makes intercession for us with groanings which cannot be uttered.”</a:t>
            </a:r>
          </a:p>
          <a:p>
            <a:pPr marL="0" indent="0">
              <a:buNone/>
            </a:pPr>
            <a:r>
              <a:rPr lang="en-US" sz="3200" b="1" dirty="0"/>
              <a:t>5. The Deity of the Holy Spirit</a:t>
            </a:r>
          </a:p>
          <a:p>
            <a:pPr marL="0" indent="0">
              <a:buNone/>
            </a:pPr>
            <a:r>
              <a:rPr lang="en-US" sz="3200" dirty="0"/>
              <a:t>Acts 5</a:t>
            </a:r>
          </a:p>
          <a:p>
            <a:pPr marL="0" indent="0">
              <a:buNone/>
            </a:pPr>
            <a:r>
              <a:rPr lang="en-US" sz="3200" b="1" dirty="0"/>
              <a:t>3 </a:t>
            </a:r>
            <a:r>
              <a:rPr lang="en-US" sz="3200" dirty="0"/>
              <a:t>“But Peter said, ‘Ananias, why has Satan filled your heart to lie to the Holy Spirit and keep back </a:t>
            </a:r>
            <a:r>
              <a:rPr lang="en-US" sz="3200" i="1" dirty="0"/>
              <a:t>part</a:t>
            </a:r>
            <a:r>
              <a:rPr lang="en-US" sz="3200" dirty="0"/>
              <a:t> of the price of the land for yourself?</a:t>
            </a:r>
          </a:p>
          <a:p>
            <a:pPr marL="0" indent="0">
              <a:buNone/>
            </a:pPr>
            <a:r>
              <a:rPr lang="en-US" sz="3200" b="1" dirty="0"/>
              <a:t>4 </a:t>
            </a:r>
            <a:r>
              <a:rPr lang="en-US" sz="3200" dirty="0"/>
              <a:t>While it remained, was it not your own? And after it was sold, was it not in your own control? Why have you conceived this thing in your heart? You have not lied to men but to God.’”</a:t>
            </a:r>
          </a:p>
          <a:p>
            <a:pPr marL="0" indent="0">
              <a:buNone/>
            </a:pPr>
            <a:endParaRPr lang="en-US" dirty="0"/>
          </a:p>
        </p:txBody>
      </p:sp>
    </p:spTree>
    <p:extLst>
      <p:ext uri="{BB962C8B-B14F-4D97-AF65-F5344CB8AC3E}">
        <p14:creationId xmlns:p14="http://schemas.microsoft.com/office/powerpoint/2010/main" val="1424429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BBB255-03B7-46E5-8105-A8F6533A59B5}"/>
              </a:ext>
            </a:extLst>
          </p:cNvPr>
          <p:cNvSpPr>
            <a:spLocks noGrp="1"/>
          </p:cNvSpPr>
          <p:nvPr>
            <p:ph idx="1"/>
          </p:nvPr>
        </p:nvSpPr>
        <p:spPr>
          <a:xfrm>
            <a:off x="479685" y="494674"/>
            <a:ext cx="11062741" cy="6086008"/>
          </a:xfrm>
        </p:spPr>
        <p:txBody>
          <a:bodyPr>
            <a:normAutofit/>
          </a:bodyPr>
          <a:lstStyle/>
          <a:p>
            <a:pPr marL="0" indent="0" algn="ctr">
              <a:lnSpc>
                <a:spcPct val="100000"/>
              </a:lnSpc>
              <a:buNone/>
            </a:pPr>
            <a:r>
              <a:rPr lang="en-US" sz="6600" dirty="0"/>
              <a:t>Intelligent Design</a:t>
            </a:r>
          </a:p>
          <a:p>
            <a:pPr marL="0" indent="0" algn="ctr">
              <a:buNone/>
            </a:pPr>
            <a:r>
              <a:rPr lang="en-US" sz="3200" dirty="0"/>
              <a:t>Psalm 139</a:t>
            </a:r>
          </a:p>
          <a:p>
            <a:pPr marL="0" indent="0" algn="ctr">
              <a:buNone/>
            </a:pPr>
            <a:r>
              <a:rPr lang="en-US" sz="3200" b="1" dirty="0"/>
              <a:t>14</a:t>
            </a:r>
            <a:r>
              <a:rPr lang="en-US" sz="3200" dirty="0"/>
              <a:t> “I will praise You, for I am fearfully </a:t>
            </a:r>
            <a:r>
              <a:rPr lang="en-US" sz="3200" i="1" dirty="0"/>
              <a:t>and</a:t>
            </a:r>
            <a:r>
              <a:rPr lang="en-US" sz="3200" dirty="0"/>
              <a:t> wonderfully made;</a:t>
            </a:r>
            <a:br>
              <a:rPr lang="en-US" sz="3200" dirty="0"/>
            </a:br>
            <a:r>
              <a:rPr lang="en-US" sz="3200" dirty="0"/>
              <a:t>Marvelous are Your works, And </a:t>
            </a:r>
            <a:r>
              <a:rPr lang="en-US" sz="3200" i="1" dirty="0"/>
              <a:t>that</a:t>
            </a:r>
            <a:r>
              <a:rPr lang="en-US" sz="3200" dirty="0"/>
              <a:t> </a:t>
            </a:r>
            <a:r>
              <a:rPr lang="en-US" sz="3200" b="1" dirty="0"/>
              <a:t>my soul knows very well.</a:t>
            </a:r>
            <a:r>
              <a:rPr lang="en-US" sz="3200" dirty="0"/>
              <a:t>”</a:t>
            </a:r>
          </a:p>
        </p:txBody>
      </p:sp>
    </p:spTree>
    <p:extLst>
      <p:ext uri="{BB962C8B-B14F-4D97-AF65-F5344CB8AC3E}">
        <p14:creationId xmlns:p14="http://schemas.microsoft.com/office/powerpoint/2010/main" val="3353108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26CBEF-80CD-4562-B4AC-990EAAB4D959}"/>
              </a:ext>
            </a:extLst>
          </p:cNvPr>
          <p:cNvSpPr>
            <a:spLocks noGrp="1"/>
          </p:cNvSpPr>
          <p:nvPr>
            <p:ph idx="1"/>
          </p:nvPr>
        </p:nvSpPr>
        <p:spPr>
          <a:xfrm>
            <a:off x="404733" y="584616"/>
            <a:ext cx="11347555" cy="5861154"/>
          </a:xfrm>
        </p:spPr>
        <p:txBody>
          <a:bodyPr>
            <a:normAutofit/>
          </a:bodyPr>
          <a:lstStyle/>
          <a:p>
            <a:pPr marL="0" indent="0" fontAlgn="base">
              <a:buNone/>
            </a:pPr>
            <a:endParaRPr lang="en-US" sz="3200" dirty="0"/>
          </a:p>
          <a:p>
            <a:pPr marL="0" indent="0">
              <a:buNone/>
            </a:pPr>
            <a:endParaRPr lang="en-US" dirty="0"/>
          </a:p>
        </p:txBody>
      </p:sp>
      <p:sp>
        <p:nvSpPr>
          <p:cNvPr id="2" name="Rectangle 1">
            <a:extLst>
              <a:ext uri="{FF2B5EF4-FFF2-40B4-BE49-F238E27FC236}">
                <a16:creationId xmlns:a16="http://schemas.microsoft.com/office/drawing/2014/main" id="{AF0A746D-BCC6-43E1-8309-F7046032332B}"/>
              </a:ext>
            </a:extLst>
          </p:cNvPr>
          <p:cNvSpPr/>
          <p:nvPr/>
        </p:nvSpPr>
        <p:spPr>
          <a:xfrm>
            <a:off x="404733" y="412229"/>
            <a:ext cx="11347555" cy="5924699"/>
          </a:xfrm>
          <a:prstGeom prst="rect">
            <a:avLst/>
          </a:prstGeom>
        </p:spPr>
        <p:txBody>
          <a:bodyPr wrap="square">
            <a:spAutoFit/>
          </a:bodyPr>
          <a:lstStyle/>
          <a:p>
            <a:r>
              <a:rPr lang="en-US" sz="2800" b="1" dirty="0"/>
              <a:t>The Trinity listed together as individuals</a:t>
            </a:r>
          </a:p>
          <a:p>
            <a:endParaRPr lang="en-US" sz="2800" dirty="0"/>
          </a:p>
          <a:p>
            <a:r>
              <a:rPr lang="en-US" sz="2800" b="1" dirty="0"/>
              <a:t>2 Corinthians 13</a:t>
            </a:r>
          </a:p>
          <a:p>
            <a:r>
              <a:rPr lang="en-US" sz="2800" b="1" dirty="0"/>
              <a:t>14</a:t>
            </a:r>
            <a:r>
              <a:rPr lang="en-US" sz="2800" dirty="0"/>
              <a:t> “The grace of the Lord Jesus Christ, and the love of God, and the communion of the Holy Spirit be with you all. Amen.”</a:t>
            </a:r>
          </a:p>
          <a:p>
            <a:pPr lvl="0">
              <a:lnSpc>
                <a:spcPct val="90000"/>
              </a:lnSpc>
              <a:spcBef>
                <a:spcPts val="1000"/>
              </a:spcBef>
            </a:pPr>
            <a:r>
              <a:rPr lang="en-US" sz="2800" b="1" dirty="0">
                <a:solidFill>
                  <a:prstClr val="black"/>
                </a:solidFill>
              </a:rPr>
              <a:t>The Trinity Represented in Jesus alone</a:t>
            </a:r>
          </a:p>
          <a:p>
            <a:pPr lvl="0">
              <a:lnSpc>
                <a:spcPct val="90000"/>
              </a:lnSpc>
              <a:spcBef>
                <a:spcPts val="1000"/>
              </a:spcBef>
            </a:pPr>
            <a:r>
              <a:rPr lang="en-US" sz="2800" b="1" dirty="0">
                <a:solidFill>
                  <a:prstClr val="black"/>
                </a:solidFill>
              </a:rPr>
              <a:t>Isaiah 9</a:t>
            </a:r>
          </a:p>
          <a:p>
            <a:pPr lvl="0">
              <a:lnSpc>
                <a:spcPct val="90000"/>
              </a:lnSpc>
              <a:spcBef>
                <a:spcPts val="1000"/>
              </a:spcBef>
            </a:pPr>
            <a:r>
              <a:rPr lang="en-US" sz="2800" b="1" dirty="0">
                <a:solidFill>
                  <a:prstClr val="black"/>
                </a:solidFill>
              </a:rPr>
              <a:t>6</a:t>
            </a:r>
            <a:r>
              <a:rPr lang="en-US" sz="2800" dirty="0">
                <a:solidFill>
                  <a:prstClr val="black"/>
                </a:solidFill>
              </a:rPr>
              <a:t> </a:t>
            </a:r>
            <a:r>
              <a:rPr lang="en-US" sz="2800" dirty="0"/>
              <a:t>“</a:t>
            </a:r>
            <a:r>
              <a:rPr lang="en-US" sz="2800" dirty="0">
                <a:solidFill>
                  <a:prstClr val="black"/>
                </a:solidFill>
              </a:rPr>
              <a:t>For unto us a Child is born, Unto us a Son is given; And the government will be upon His shoulder. And His name will be called Wonderful, Counselor, Mighty God, Everlasting Father, Prince of Peace.”</a:t>
            </a:r>
          </a:p>
          <a:p>
            <a:r>
              <a:rPr lang="en-US" sz="2800" b="1" dirty="0"/>
              <a:t>Colossians 2</a:t>
            </a:r>
          </a:p>
          <a:p>
            <a:r>
              <a:rPr lang="en-US" sz="2800" b="1" dirty="0"/>
              <a:t>9</a:t>
            </a:r>
            <a:r>
              <a:rPr lang="en-US" sz="2800" dirty="0"/>
              <a:t> “For in Him dwells all the fullness of the Godhead bodily;”</a:t>
            </a:r>
            <a:endParaRPr lang="en-US" sz="2800" dirty="0">
              <a:solidFill>
                <a:prstClr val="black"/>
              </a:solidFill>
            </a:endParaRPr>
          </a:p>
          <a:p>
            <a:endParaRPr lang="en-US" sz="2800" dirty="0"/>
          </a:p>
        </p:txBody>
      </p:sp>
    </p:spTree>
    <p:extLst>
      <p:ext uri="{BB962C8B-B14F-4D97-AF65-F5344CB8AC3E}">
        <p14:creationId xmlns:p14="http://schemas.microsoft.com/office/powerpoint/2010/main" val="1479002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C5DD098-3E40-41A7-B490-DF4F64323E07}"/>
              </a:ext>
            </a:extLst>
          </p:cNvPr>
          <p:cNvGraphicFramePr>
            <a:graphicFrameLocks noGrp="1"/>
          </p:cNvGraphicFramePr>
          <p:nvPr>
            <p:ph idx="1"/>
            <p:extLst>
              <p:ext uri="{D42A27DB-BD31-4B8C-83A1-F6EECF244321}">
                <p14:modId xmlns:p14="http://schemas.microsoft.com/office/powerpoint/2010/main" val="1960285089"/>
              </p:ext>
            </p:extLst>
          </p:nvPr>
        </p:nvGraphicFramePr>
        <p:xfrm>
          <a:off x="127590" y="-96840"/>
          <a:ext cx="11972261" cy="6888480"/>
        </p:xfrm>
        <a:graphic>
          <a:graphicData uri="http://schemas.openxmlformats.org/drawingml/2006/table">
            <a:tbl>
              <a:tblPr firstRow="1" firstCol="1" bandRow="1">
                <a:tableStyleId>{5C22544A-7EE6-4342-B048-85BDC9FD1C3A}</a:tableStyleId>
              </a:tblPr>
              <a:tblGrid>
                <a:gridCol w="3007761">
                  <a:extLst>
                    <a:ext uri="{9D8B030D-6E8A-4147-A177-3AD203B41FA5}">
                      <a16:colId xmlns:a16="http://schemas.microsoft.com/office/drawing/2014/main" val="648664122"/>
                    </a:ext>
                  </a:extLst>
                </a:gridCol>
                <a:gridCol w="2875782">
                  <a:extLst>
                    <a:ext uri="{9D8B030D-6E8A-4147-A177-3AD203B41FA5}">
                      <a16:colId xmlns:a16="http://schemas.microsoft.com/office/drawing/2014/main" val="685969968"/>
                    </a:ext>
                  </a:extLst>
                </a:gridCol>
                <a:gridCol w="2326442">
                  <a:extLst>
                    <a:ext uri="{9D8B030D-6E8A-4147-A177-3AD203B41FA5}">
                      <a16:colId xmlns:a16="http://schemas.microsoft.com/office/drawing/2014/main" val="290485630"/>
                    </a:ext>
                  </a:extLst>
                </a:gridCol>
                <a:gridCol w="3762276">
                  <a:extLst>
                    <a:ext uri="{9D8B030D-6E8A-4147-A177-3AD203B41FA5}">
                      <a16:colId xmlns:a16="http://schemas.microsoft.com/office/drawing/2014/main" val="2924642467"/>
                    </a:ext>
                  </a:extLst>
                </a:gridCol>
              </a:tblGrid>
              <a:tr h="5774626">
                <a:tc>
                  <a:txBody>
                    <a:bodyPr/>
                    <a:lstStyle/>
                    <a:p>
                      <a:pPr marL="0" marR="0">
                        <a:lnSpc>
                          <a:spcPct val="100000"/>
                        </a:lnSpc>
                        <a:spcBef>
                          <a:spcPts val="0"/>
                        </a:spcBef>
                        <a:spcAft>
                          <a:spcPts val="750"/>
                        </a:spcAft>
                      </a:pPr>
                      <a:endParaRPr lang="en-US" sz="2400" baseline="0" dirty="0">
                        <a:solidFill>
                          <a:schemeClr val="tx1"/>
                        </a:solidFill>
                        <a:effectLst/>
                      </a:endParaRPr>
                    </a:p>
                    <a:p>
                      <a:pPr marL="0" marR="0">
                        <a:lnSpc>
                          <a:spcPct val="100000"/>
                        </a:lnSpc>
                        <a:spcBef>
                          <a:spcPts val="0"/>
                        </a:spcBef>
                        <a:spcAft>
                          <a:spcPts val="750"/>
                        </a:spcAft>
                      </a:pPr>
                      <a:r>
                        <a:rPr lang="en-US" sz="2400" u="sng" baseline="0" dirty="0">
                          <a:solidFill>
                            <a:schemeClr val="tx1"/>
                          </a:solidFill>
                          <a:effectLst/>
                        </a:rPr>
                        <a:t>Mark 1</a:t>
                      </a:r>
                      <a:r>
                        <a:rPr lang="en-US" sz="2400" baseline="0" dirty="0">
                          <a:solidFill>
                            <a:schemeClr val="tx1"/>
                          </a:solidFill>
                          <a:effectLst/>
                        </a:rPr>
                        <a:t>                     10 </a:t>
                      </a:r>
                      <a:r>
                        <a:rPr lang="en-US" sz="2400" b="0" baseline="0" dirty="0">
                          <a:solidFill>
                            <a:schemeClr val="tx1"/>
                          </a:solidFill>
                          <a:effectLst/>
                        </a:rPr>
                        <a:t>“And immediately, coming up from the water, He saw the heavens parting and the Spirit descending upon Him like a dove. </a:t>
                      </a:r>
                    </a:p>
                    <a:p>
                      <a:pPr marL="0" marR="0">
                        <a:lnSpc>
                          <a:spcPct val="100000"/>
                        </a:lnSpc>
                        <a:spcBef>
                          <a:spcPts val="0"/>
                        </a:spcBef>
                        <a:spcAft>
                          <a:spcPts val="750"/>
                        </a:spcAft>
                      </a:pPr>
                      <a:r>
                        <a:rPr lang="en-US" sz="2400" baseline="0" dirty="0">
                          <a:solidFill>
                            <a:schemeClr val="tx1"/>
                          </a:solidFill>
                          <a:effectLst/>
                        </a:rPr>
                        <a:t>11 </a:t>
                      </a:r>
                      <a:r>
                        <a:rPr lang="en-US" sz="2400" b="0" baseline="0" dirty="0">
                          <a:solidFill>
                            <a:schemeClr val="tx1"/>
                          </a:solidFill>
                          <a:effectLst/>
                        </a:rPr>
                        <a:t>Then a voice came from heaven, ‘You are My beloved Son, in whom I am well pleased.’”</a:t>
                      </a:r>
                      <a:endParaRPr lang="en-US" sz="2400" b="0" baseline="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988" marR="60988" marT="0" marB="0">
                    <a:solidFill>
                      <a:schemeClr val="bg1"/>
                    </a:solidFill>
                  </a:tcPr>
                </a:tc>
                <a:tc>
                  <a:txBody>
                    <a:bodyPr/>
                    <a:lstStyle/>
                    <a:p>
                      <a:pPr marL="0" marR="0">
                        <a:lnSpc>
                          <a:spcPct val="100000"/>
                        </a:lnSpc>
                        <a:spcBef>
                          <a:spcPts val="0"/>
                        </a:spcBef>
                        <a:spcAft>
                          <a:spcPts val="750"/>
                        </a:spcAft>
                      </a:pPr>
                      <a:endParaRPr lang="en-US" sz="2400" baseline="0" dirty="0">
                        <a:solidFill>
                          <a:schemeClr val="tx1"/>
                        </a:solidFill>
                        <a:effectLst/>
                      </a:endParaRPr>
                    </a:p>
                    <a:p>
                      <a:pPr marL="0" marR="0">
                        <a:lnSpc>
                          <a:spcPct val="100000"/>
                        </a:lnSpc>
                        <a:spcBef>
                          <a:spcPts val="0"/>
                        </a:spcBef>
                        <a:spcAft>
                          <a:spcPts val="750"/>
                        </a:spcAft>
                      </a:pPr>
                      <a:r>
                        <a:rPr lang="en-US" sz="2400" u="sng" baseline="0" dirty="0">
                          <a:solidFill>
                            <a:schemeClr val="tx1"/>
                          </a:solidFill>
                          <a:effectLst/>
                        </a:rPr>
                        <a:t>Matthew 3</a:t>
                      </a:r>
                      <a:r>
                        <a:rPr lang="en-US" sz="2400" baseline="0" dirty="0">
                          <a:solidFill>
                            <a:schemeClr val="tx1"/>
                          </a:solidFill>
                          <a:effectLst/>
                        </a:rPr>
                        <a:t>               16 </a:t>
                      </a:r>
                      <a:r>
                        <a:rPr lang="en-US" sz="2400" b="0" baseline="0" dirty="0">
                          <a:solidFill>
                            <a:schemeClr val="tx1"/>
                          </a:solidFill>
                          <a:effectLst/>
                        </a:rPr>
                        <a:t>“When He had been baptized, Jesus came up immediately from the water; and behold, the heavens were opened to Him, and He saw the Spirit of God descending like a dove and alighting upon Him.”</a:t>
                      </a:r>
                      <a:endParaRPr lang="en-US" sz="24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88" marR="60988" marT="0" marB="0">
                    <a:solidFill>
                      <a:schemeClr val="bg1"/>
                    </a:solidFill>
                  </a:tcPr>
                </a:tc>
                <a:tc>
                  <a:txBody>
                    <a:bodyPr/>
                    <a:lstStyle/>
                    <a:p>
                      <a:pPr marL="0" marR="0">
                        <a:lnSpc>
                          <a:spcPct val="100000"/>
                        </a:lnSpc>
                        <a:spcBef>
                          <a:spcPts val="0"/>
                        </a:spcBef>
                        <a:spcAft>
                          <a:spcPts val="0"/>
                        </a:spcAft>
                      </a:pPr>
                      <a:endParaRPr lang="en-US" sz="2400" baseline="0" dirty="0">
                        <a:solidFill>
                          <a:schemeClr val="tx1"/>
                        </a:solidFill>
                        <a:effectLst/>
                      </a:endParaRPr>
                    </a:p>
                    <a:p>
                      <a:pPr marL="0" marR="0">
                        <a:lnSpc>
                          <a:spcPct val="100000"/>
                        </a:lnSpc>
                        <a:spcBef>
                          <a:spcPts val="0"/>
                        </a:spcBef>
                        <a:spcAft>
                          <a:spcPts val="0"/>
                        </a:spcAft>
                      </a:pPr>
                      <a:r>
                        <a:rPr lang="en-US" sz="2400" u="sng" baseline="0" dirty="0">
                          <a:solidFill>
                            <a:schemeClr val="tx1"/>
                          </a:solidFill>
                          <a:effectLst/>
                        </a:rPr>
                        <a:t>Luke 3</a:t>
                      </a:r>
                      <a:r>
                        <a:rPr lang="en-US" sz="2400" baseline="0" dirty="0">
                          <a:solidFill>
                            <a:schemeClr val="tx1"/>
                          </a:solidFill>
                          <a:effectLst/>
                        </a:rPr>
                        <a:t>            22 </a:t>
                      </a:r>
                      <a:r>
                        <a:rPr lang="en-US" sz="2400" b="0" baseline="0" dirty="0">
                          <a:solidFill>
                            <a:schemeClr val="tx1"/>
                          </a:solidFill>
                          <a:effectLst/>
                        </a:rPr>
                        <a:t>“And the Holy Spirit descended in bodily form like a dove upon Him, and a voice came from heaven which said, ‘You are My beloved Son; in You I am well pleased.’”</a:t>
                      </a:r>
                      <a:endParaRPr lang="en-US" sz="24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88" marR="60988" marT="0" marB="0">
                    <a:solidFill>
                      <a:schemeClr val="bg1"/>
                    </a:solidFill>
                  </a:tcPr>
                </a:tc>
                <a:tc>
                  <a:txBody>
                    <a:bodyPr/>
                    <a:lstStyle/>
                    <a:p>
                      <a:pPr marL="0" marR="0">
                        <a:lnSpc>
                          <a:spcPct val="100000"/>
                        </a:lnSpc>
                        <a:spcBef>
                          <a:spcPts val="0"/>
                        </a:spcBef>
                        <a:spcAft>
                          <a:spcPts val="750"/>
                        </a:spcAft>
                      </a:pPr>
                      <a:endParaRPr lang="en-US" sz="2400" baseline="0" dirty="0">
                        <a:solidFill>
                          <a:schemeClr val="tx1"/>
                        </a:solidFill>
                        <a:effectLst/>
                      </a:endParaRPr>
                    </a:p>
                    <a:p>
                      <a:pPr marL="0" marR="0">
                        <a:lnSpc>
                          <a:spcPct val="100000"/>
                        </a:lnSpc>
                        <a:spcBef>
                          <a:spcPts val="0"/>
                        </a:spcBef>
                        <a:spcAft>
                          <a:spcPts val="750"/>
                        </a:spcAft>
                      </a:pPr>
                      <a:r>
                        <a:rPr lang="en-US" sz="2400" u="sng" baseline="0" dirty="0">
                          <a:solidFill>
                            <a:schemeClr val="tx1"/>
                          </a:solidFill>
                          <a:effectLst/>
                        </a:rPr>
                        <a:t>John 1</a:t>
                      </a:r>
                      <a:r>
                        <a:rPr lang="en-US" sz="2400" baseline="0" dirty="0">
                          <a:solidFill>
                            <a:schemeClr val="tx1"/>
                          </a:solidFill>
                          <a:effectLst/>
                        </a:rPr>
                        <a:t>                                 32 </a:t>
                      </a:r>
                      <a:r>
                        <a:rPr lang="en-US" sz="2400" b="0" baseline="0" dirty="0">
                          <a:solidFill>
                            <a:schemeClr val="tx1"/>
                          </a:solidFill>
                          <a:effectLst/>
                        </a:rPr>
                        <a:t>“And John bore witness, saying, ‘I saw the Spirit descending from heaven like a dove, and He remained upon Him.</a:t>
                      </a:r>
                      <a:r>
                        <a:rPr lang="en-US" sz="2400" baseline="0" dirty="0">
                          <a:solidFill>
                            <a:schemeClr val="tx1"/>
                          </a:solidFill>
                          <a:effectLst/>
                        </a:rPr>
                        <a:t>             </a:t>
                      </a:r>
                    </a:p>
                    <a:p>
                      <a:pPr marL="0" marR="0">
                        <a:lnSpc>
                          <a:spcPct val="100000"/>
                        </a:lnSpc>
                        <a:spcBef>
                          <a:spcPts val="0"/>
                        </a:spcBef>
                        <a:spcAft>
                          <a:spcPts val="750"/>
                        </a:spcAft>
                      </a:pPr>
                      <a:r>
                        <a:rPr lang="en-US" sz="2400" baseline="0" dirty="0">
                          <a:solidFill>
                            <a:schemeClr val="tx1"/>
                          </a:solidFill>
                          <a:effectLst/>
                        </a:rPr>
                        <a:t>33 </a:t>
                      </a:r>
                      <a:r>
                        <a:rPr lang="en-US" sz="2400" b="0" baseline="0" dirty="0">
                          <a:solidFill>
                            <a:schemeClr val="tx1"/>
                          </a:solidFill>
                          <a:effectLst/>
                        </a:rPr>
                        <a:t>I did not know Him, but He who sent me to baptize with water said to me, ‘Upon whom you see the Spirit descending, and remaining on Him, this is He who baptizes with the Holy Spirit.’</a:t>
                      </a:r>
                      <a:r>
                        <a:rPr lang="en-US" sz="2400" baseline="0" dirty="0">
                          <a:solidFill>
                            <a:schemeClr val="tx1"/>
                          </a:solidFill>
                          <a:effectLst/>
                        </a:rPr>
                        <a:t>      </a:t>
                      </a:r>
                    </a:p>
                    <a:p>
                      <a:pPr marL="0" marR="0">
                        <a:lnSpc>
                          <a:spcPct val="100000"/>
                        </a:lnSpc>
                        <a:spcBef>
                          <a:spcPts val="0"/>
                        </a:spcBef>
                        <a:spcAft>
                          <a:spcPts val="750"/>
                        </a:spcAft>
                      </a:pPr>
                      <a:r>
                        <a:rPr lang="en-US" sz="2400" baseline="0" dirty="0">
                          <a:solidFill>
                            <a:schemeClr val="tx1"/>
                          </a:solidFill>
                          <a:effectLst/>
                        </a:rPr>
                        <a:t>34 </a:t>
                      </a:r>
                      <a:r>
                        <a:rPr lang="en-US" sz="2400" b="0" baseline="0" dirty="0">
                          <a:solidFill>
                            <a:schemeClr val="tx1"/>
                          </a:solidFill>
                          <a:effectLst/>
                        </a:rPr>
                        <a:t>And I have seen and testified that this is the Son of God.’”</a:t>
                      </a:r>
                      <a:r>
                        <a:rPr lang="en-US" sz="2400" baseline="0" dirty="0">
                          <a:solidFill>
                            <a:schemeClr val="tx1"/>
                          </a:solidFill>
                          <a:effectLst/>
                        </a:rPr>
                        <a:t> </a:t>
                      </a:r>
                      <a:endParaRPr lang="en-US" sz="2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88" marR="60988" marT="0" marB="0">
                    <a:solidFill>
                      <a:schemeClr val="bg1"/>
                    </a:solidFill>
                  </a:tcPr>
                </a:tc>
                <a:extLst>
                  <a:ext uri="{0D108BD9-81ED-4DB2-BD59-A6C34878D82A}">
                    <a16:rowId xmlns:a16="http://schemas.microsoft.com/office/drawing/2014/main" val="694735392"/>
                  </a:ext>
                </a:extLst>
              </a:tr>
            </a:tbl>
          </a:graphicData>
        </a:graphic>
      </p:graphicFrame>
    </p:spTree>
    <p:extLst>
      <p:ext uri="{BB962C8B-B14F-4D97-AF65-F5344CB8AC3E}">
        <p14:creationId xmlns:p14="http://schemas.microsoft.com/office/powerpoint/2010/main" val="9593573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3B2C2C9-B7C2-4D8E-B86A-EB013BFC984A}"/>
              </a:ext>
            </a:extLst>
          </p:cNvPr>
          <p:cNvGraphicFramePr>
            <a:graphicFrameLocks noGrp="1"/>
          </p:cNvGraphicFramePr>
          <p:nvPr>
            <p:extLst>
              <p:ext uri="{D42A27DB-BD31-4B8C-83A1-F6EECF244321}">
                <p14:modId xmlns:p14="http://schemas.microsoft.com/office/powerpoint/2010/main" val="2365839743"/>
              </p:ext>
            </p:extLst>
          </p:nvPr>
        </p:nvGraphicFramePr>
        <p:xfrm>
          <a:off x="450574" y="424070"/>
          <a:ext cx="11383617" cy="5181600"/>
        </p:xfrm>
        <a:graphic>
          <a:graphicData uri="http://schemas.openxmlformats.org/drawingml/2006/table">
            <a:tbl>
              <a:tblPr firstRow="1" firstCol="1" bandRow="1">
                <a:tableStyleId>{5C22544A-7EE6-4342-B048-85BDC9FD1C3A}</a:tableStyleId>
              </a:tblPr>
              <a:tblGrid>
                <a:gridCol w="11383617">
                  <a:extLst>
                    <a:ext uri="{9D8B030D-6E8A-4147-A177-3AD203B41FA5}">
                      <a16:colId xmlns:a16="http://schemas.microsoft.com/office/drawing/2014/main" val="2183656271"/>
                    </a:ext>
                  </a:extLst>
                </a:gridCol>
              </a:tblGrid>
              <a:tr h="633682">
                <a:tc>
                  <a:txBody>
                    <a:bodyPr/>
                    <a:lstStyle/>
                    <a:p>
                      <a:pPr marL="0" marR="0">
                        <a:lnSpc>
                          <a:spcPct val="106000"/>
                        </a:lnSpc>
                        <a:spcBef>
                          <a:spcPts val="0"/>
                        </a:spcBef>
                        <a:spcAft>
                          <a:spcPts val="0"/>
                        </a:spcAft>
                      </a:pP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574166239"/>
                  </a:ext>
                </a:extLst>
              </a:tr>
              <a:tr h="633682">
                <a:tc>
                  <a:txBody>
                    <a:bodyPr/>
                    <a:lstStyle/>
                    <a:p>
                      <a:pPr marL="0" marR="0">
                        <a:lnSpc>
                          <a:spcPct val="106000"/>
                        </a:lnSpc>
                        <a:spcBef>
                          <a:spcPts val="0"/>
                        </a:spcBef>
                        <a:spcAft>
                          <a:spcPts val="0"/>
                        </a:spcAft>
                      </a:pP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336338038"/>
                  </a:ext>
                </a:extLst>
              </a:tr>
              <a:tr h="1957118">
                <a:tc>
                  <a:txBody>
                    <a:bodyPr/>
                    <a:lstStyle/>
                    <a:p>
                      <a:pPr marL="0" marR="0" lvl="0" indent="0" algn="ctr" defTabSz="914400" rtl="0" eaLnBrk="1" fontAlgn="auto" latinLnBrk="0" hangingPunct="1">
                        <a:lnSpc>
                          <a:spcPct val="106000"/>
                        </a:lnSpc>
                        <a:spcBef>
                          <a:spcPts val="0"/>
                        </a:spcBef>
                        <a:spcAft>
                          <a:spcPts val="0"/>
                        </a:spcAft>
                        <a:buClrTx/>
                        <a:buSzTx/>
                        <a:buFontTx/>
                        <a:buNone/>
                        <a:tabLst/>
                        <a:defRPr/>
                      </a:pPr>
                      <a:r>
                        <a:rPr lang="en-US" sz="3600" b="1" dirty="0">
                          <a:solidFill>
                            <a:schemeClr val="tx1"/>
                          </a:solidFill>
                        </a:rPr>
                        <a:t>How To Talk with People </a:t>
                      </a:r>
                    </a:p>
                    <a:p>
                      <a:pPr marL="0" marR="0" lvl="0" indent="0" algn="ctr" defTabSz="914400" rtl="0" eaLnBrk="1" fontAlgn="auto" latinLnBrk="0" hangingPunct="1">
                        <a:lnSpc>
                          <a:spcPct val="106000"/>
                        </a:lnSpc>
                        <a:spcBef>
                          <a:spcPts val="0"/>
                        </a:spcBef>
                        <a:spcAft>
                          <a:spcPts val="0"/>
                        </a:spcAft>
                        <a:buClrTx/>
                        <a:buSzTx/>
                        <a:buFontTx/>
                        <a:buNone/>
                        <a:tabLst/>
                        <a:defRPr/>
                      </a:pPr>
                      <a:r>
                        <a:rPr lang="en-US" sz="3600" b="1" dirty="0">
                          <a:solidFill>
                            <a:schemeClr val="tx1"/>
                          </a:solidFill>
                        </a:rPr>
                        <a:t>Who Knock on your door.</a:t>
                      </a:r>
                    </a:p>
                    <a:p>
                      <a:pPr marL="0" marR="0">
                        <a:lnSpc>
                          <a:spcPct val="106000"/>
                        </a:lnSpc>
                        <a:spcBef>
                          <a:spcPts val="0"/>
                        </a:spcBef>
                        <a:spcAft>
                          <a:spcPts val="0"/>
                        </a:spcAft>
                      </a:pP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731281340"/>
                  </a:ext>
                </a:extLst>
              </a:tr>
              <a:tr h="1957118">
                <a:tc>
                  <a:txBody>
                    <a:bodyPr/>
                    <a:lstStyle/>
                    <a:p>
                      <a:pPr marL="0" marR="0">
                        <a:lnSpc>
                          <a:spcPct val="106000"/>
                        </a:lnSpc>
                        <a:spcBef>
                          <a:spcPts val="0"/>
                        </a:spcBef>
                        <a:spcAft>
                          <a:spcPts val="0"/>
                        </a:spcAft>
                      </a:pP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969809358"/>
                  </a:ext>
                </a:extLst>
              </a:tr>
            </a:tbl>
          </a:graphicData>
        </a:graphic>
      </p:graphicFrame>
    </p:spTree>
    <p:extLst>
      <p:ext uri="{BB962C8B-B14F-4D97-AF65-F5344CB8AC3E}">
        <p14:creationId xmlns:p14="http://schemas.microsoft.com/office/powerpoint/2010/main" val="29756954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9180CF-6626-49A6-9671-ECE2BDAAEBBE}"/>
              </a:ext>
            </a:extLst>
          </p:cNvPr>
          <p:cNvSpPr>
            <a:spLocks noGrp="1"/>
          </p:cNvSpPr>
          <p:nvPr>
            <p:ph idx="1"/>
          </p:nvPr>
        </p:nvSpPr>
        <p:spPr>
          <a:xfrm>
            <a:off x="410817" y="437322"/>
            <a:ext cx="11158331" cy="6042991"/>
          </a:xfrm>
        </p:spPr>
        <p:txBody>
          <a:bodyPr/>
          <a:lstStyle/>
          <a:p>
            <a:pPr marL="0" indent="0">
              <a:buNone/>
            </a:pPr>
            <a:r>
              <a:rPr lang="en-US" dirty="0"/>
              <a:t>What do you do when one of these comes to your door?  </a:t>
            </a:r>
          </a:p>
          <a:p>
            <a:pPr marL="0" indent="0">
              <a:buNone/>
            </a:pPr>
            <a:r>
              <a:rPr lang="en-US" b="1" dirty="0"/>
              <a:t>Do pray </a:t>
            </a:r>
            <a:r>
              <a:rPr lang="en-US" dirty="0"/>
              <a:t>a head of time for opportunities to witness to others. </a:t>
            </a:r>
          </a:p>
          <a:p>
            <a:pPr marL="0" indent="0">
              <a:buNone/>
            </a:pPr>
            <a:r>
              <a:rPr lang="en-US" b="1" dirty="0"/>
              <a:t>Do be prepared </a:t>
            </a:r>
            <a:r>
              <a:rPr lang="en-US" dirty="0"/>
              <a:t>to witness to others.  </a:t>
            </a:r>
          </a:p>
          <a:p>
            <a:pPr marL="0" indent="0">
              <a:buNone/>
            </a:pPr>
            <a:r>
              <a:rPr lang="en-US" dirty="0"/>
              <a:t>When it comes to people in some in a Cult or aberrant “Christian” group </a:t>
            </a:r>
            <a:r>
              <a:rPr lang="en-US" b="1" dirty="0"/>
              <a:t>Do be prepared enough</a:t>
            </a:r>
            <a:r>
              <a:rPr lang="en-US" dirty="0"/>
              <a:t> to answer them from the Scriptures, and be well read up enough where you can ask questions about what they believe. </a:t>
            </a:r>
          </a:p>
          <a:p>
            <a:pPr marL="0" indent="0">
              <a:buNone/>
            </a:pPr>
            <a:r>
              <a:rPr lang="en-US" b="1" dirty="0"/>
              <a:t>Do not </a:t>
            </a:r>
            <a:r>
              <a:rPr lang="en-US" dirty="0"/>
              <a:t>make up answers, or misquote scripture.  If you don’t have an answer, just tell them  “I don’t know but I will find out.”  </a:t>
            </a:r>
          </a:p>
          <a:p>
            <a:pPr marL="0" indent="0">
              <a:buNone/>
            </a:pPr>
            <a:r>
              <a:rPr lang="en-US" b="1" dirty="0"/>
              <a:t>Do not </a:t>
            </a:r>
            <a:r>
              <a:rPr lang="en-US" dirty="0"/>
              <a:t>go through some ritual or other thing they want you to commit to as this is a means to bring you into their organization. </a:t>
            </a:r>
          </a:p>
          <a:p>
            <a:pPr marL="0" indent="0">
              <a:buNone/>
            </a:pPr>
            <a:r>
              <a:rPr lang="en-US" dirty="0"/>
              <a:t>If you are unsure in your own faith </a:t>
            </a:r>
            <a:r>
              <a:rPr lang="en-US" b="1" dirty="0"/>
              <a:t>Do Not </a:t>
            </a:r>
            <a:r>
              <a:rPr lang="en-US" dirty="0"/>
              <a:t>let them in.  Tell them to have a good day and shut the door.   </a:t>
            </a:r>
          </a:p>
          <a:p>
            <a:pPr marL="0" indent="0">
              <a:buNone/>
            </a:pPr>
            <a:r>
              <a:rPr lang="en-US" b="1" dirty="0"/>
              <a:t>Do let the outcome belong to God.</a:t>
            </a:r>
            <a:r>
              <a:rPr lang="en-US" dirty="0"/>
              <a:t> </a:t>
            </a:r>
          </a:p>
        </p:txBody>
      </p:sp>
    </p:spTree>
    <p:extLst>
      <p:ext uri="{BB962C8B-B14F-4D97-AF65-F5344CB8AC3E}">
        <p14:creationId xmlns:p14="http://schemas.microsoft.com/office/powerpoint/2010/main" val="29316466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EDFA9C-3E85-4D63-8B05-94E81E45344A}"/>
              </a:ext>
            </a:extLst>
          </p:cNvPr>
          <p:cNvSpPr>
            <a:spLocks noGrp="1"/>
          </p:cNvSpPr>
          <p:nvPr>
            <p:ph idx="1"/>
          </p:nvPr>
        </p:nvSpPr>
        <p:spPr>
          <a:xfrm>
            <a:off x="397565" y="410816"/>
            <a:ext cx="11277600" cy="6109253"/>
          </a:xfrm>
        </p:spPr>
        <p:txBody>
          <a:bodyPr>
            <a:normAutofit/>
          </a:bodyPr>
          <a:lstStyle/>
          <a:p>
            <a:pPr marL="0" indent="0">
              <a:buNone/>
            </a:pPr>
            <a:endParaRPr lang="en-US" sz="3600" b="1" dirty="0"/>
          </a:p>
          <a:p>
            <a:pPr marL="0" indent="0">
              <a:buNone/>
            </a:pPr>
            <a:r>
              <a:rPr lang="en-US" sz="3600" b="1" dirty="0"/>
              <a:t>Colossians 2</a:t>
            </a:r>
          </a:p>
          <a:p>
            <a:pPr marL="0" indent="0">
              <a:buNone/>
            </a:pPr>
            <a:r>
              <a:rPr lang="en-US" sz="3600" b="1" dirty="0"/>
              <a:t>8 </a:t>
            </a:r>
            <a:r>
              <a:rPr lang="en-US" sz="3600" dirty="0"/>
              <a:t>“</a:t>
            </a:r>
            <a:r>
              <a:rPr lang="en-US" sz="3600" b="1" dirty="0"/>
              <a:t>Beware </a:t>
            </a:r>
            <a:r>
              <a:rPr lang="en-US" sz="3600" dirty="0"/>
              <a:t>lest anyone cheat you (take you captive) through philosophy and </a:t>
            </a:r>
            <a:r>
              <a:rPr lang="en-US" sz="3600" b="1" dirty="0"/>
              <a:t>empty deceit</a:t>
            </a:r>
            <a:r>
              <a:rPr lang="en-US" sz="3600" dirty="0"/>
              <a:t>, according to the tradition of men, according to the basic principles of the world, and not according to Christ. </a:t>
            </a:r>
          </a:p>
          <a:p>
            <a:pPr marL="0" indent="0">
              <a:buNone/>
            </a:pPr>
            <a:r>
              <a:rPr lang="en-US" sz="3600" b="1" dirty="0"/>
              <a:t>9 </a:t>
            </a:r>
            <a:r>
              <a:rPr lang="en-US" sz="3600" dirty="0"/>
              <a:t>For in Him dwells all the </a:t>
            </a:r>
            <a:r>
              <a:rPr lang="en-US" sz="3600" b="1" dirty="0"/>
              <a:t>fullness of the Godhead</a:t>
            </a:r>
            <a:r>
              <a:rPr lang="en-US" sz="3600" dirty="0"/>
              <a:t> </a:t>
            </a:r>
            <a:r>
              <a:rPr lang="en-US" sz="3600" b="1" dirty="0"/>
              <a:t>bodily</a:t>
            </a:r>
            <a:r>
              <a:rPr lang="en-US" sz="3600" dirty="0"/>
              <a:t>; </a:t>
            </a:r>
          </a:p>
          <a:p>
            <a:pPr marL="0" indent="0">
              <a:buNone/>
            </a:pPr>
            <a:r>
              <a:rPr lang="en-US" sz="3600" b="1" dirty="0"/>
              <a:t>10 </a:t>
            </a:r>
            <a:r>
              <a:rPr lang="en-US" sz="3600" dirty="0"/>
              <a:t>and you are complete in Him, who is the head of all principality and power.”</a:t>
            </a:r>
          </a:p>
        </p:txBody>
      </p:sp>
    </p:spTree>
    <p:extLst>
      <p:ext uri="{BB962C8B-B14F-4D97-AF65-F5344CB8AC3E}">
        <p14:creationId xmlns:p14="http://schemas.microsoft.com/office/powerpoint/2010/main" val="31262078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2165A9-87ED-470C-9793-50B8A17D9068}"/>
              </a:ext>
            </a:extLst>
          </p:cNvPr>
          <p:cNvSpPr>
            <a:spLocks noGrp="1"/>
          </p:cNvSpPr>
          <p:nvPr>
            <p:ph idx="1"/>
          </p:nvPr>
        </p:nvSpPr>
        <p:spPr>
          <a:xfrm>
            <a:off x="463825" y="424070"/>
            <a:ext cx="11198087" cy="6029739"/>
          </a:xfrm>
        </p:spPr>
        <p:txBody>
          <a:bodyPr>
            <a:normAutofit/>
          </a:bodyPr>
          <a:lstStyle/>
          <a:p>
            <a:pPr marL="0" indent="0">
              <a:buNone/>
            </a:pPr>
            <a:r>
              <a:rPr lang="en-US" sz="3200" dirty="0"/>
              <a:t>2 John 1</a:t>
            </a:r>
          </a:p>
          <a:p>
            <a:pPr marL="0" indent="0">
              <a:buNone/>
            </a:pPr>
            <a:r>
              <a:rPr lang="en-US" sz="3200" b="1" dirty="0"/>
              <a:t>7 </a:t>
            </a:r>
            <a:r>
              <a:rPr lang="en-US" sz="3200" dirty="0"/>
              <a:t>“For </a:t>
            </a:r>
            <a:r>
              <a:rPr lang="en-US" sz="3200" b="1" dirty="0"/>
              <a:t>many deceivers </a:t>
            </a:r>
            <a:r>
              <a:rPr lang="en-US" sz="3200" dirty="0"/>
              <a:t>have gone out into the world </a:t>
            </a:r>
            <a:r>
              <a:rPr lang="en-US" sz="3200" b="1" u="sng" dirty="0"/>
              <a:t>who do not confess Jesus Christ </a:t>
            </a:r>
            <a:r>
              <a:rPr lang="en-US" sz="3200" b="1" i="1" u="sng" dirty="0"/>
              <a:t>as</a:t>
            </a:r>
            <a:r>
              <a:rPr lang="en-US" sz="3200" b="1" u="sng" dirty="0"/>
              <a:t> coming in the flesh.</a:t>
            </a:r>
            <a:r>
              <a:rPr lang="en-US" sz="3200" dirty="0"/>
              <a:t> This is a deceiver and an antichrist. </a:t>
            </a:r>
          </a:p>
          <a:p>
            <a:pPr marL="0" indent="0">
              <a:buNone/>
            </a:pPr>
            <a:r>
              <a:rPr lang="en-US" sz="3200" b="1" dirty="0"/>
              <a:t>8 </a:t>
            </a:r>
            <a:r>
              <a:rPr lang="en-US" sz="3200" dirty="0"/>
              <a:t>Look to yourselves, that </a:t>
            </a:r>
            <a:r>
              <a:rPr lang="en-US" sz="3200" u="sng" dirty="0"/>
              <a:t>we do not lose those things we worked for, but </a:t>
            </a:r>
            <a:r>
              <a:rPr lang="en-US" sz="3200" i="1" u="sng" dirty="0"/>
              <a:t>that</a:t>
            </a:r>
            <a:r>
              <a:rPr lang="en-US" sz="3200" u="sng" dirty="0"/>
              <a:t> we may receive a full reward.</a:t>
            </a:r>
          </a:p>
          <a:p>
            <a:pPr marL="0" indent="0">
              <a:buNone/>
            </a:pPr>
            <a:r>
              <a:rPr lang="en-US" sz="3200" b="1" dirty="0"/>
              <a:t>9 </a:t>
            </a:r>
            <a:r>
              <a:rPr lang="en-US" sz="3200" dirty="0"/>
              <a:t>Whoever transgresses and does not abide in the doctrine of Christ </a:t>
            </a:r>
            <a:r>
              <a:rPr lang="en-US" sz="3200" b="1" u="sng" dirty="0"/>
              <a:t>does not have God</a:t>
            </a:r>
            <a:r>
              <a:rPr lang="en-US" sz="3200" dirty="0"/>
              <a:t>. He who abides in the doctrine of Christ has both the Father and the Son. </a:t>
            </a:r>
          </a:p>
          <a:p>
            <a:pPr marL="0" indent="0">
              <a:buNone/>
            </a:pPr>
            <a:r>
              <a:rPr lang="en-US" sz="3200" b="1" dirty="0"/>
              <a:t>10 </a:t>
            </a:r>
            <a:r>
              <a:rPr lang="en-US" sz="3200" dirty="0"/>
              <a:t>If anyone comes to you and does not bring this doctrine, do not receive him into your house nor greet him; </a:t>
            </a:r>
          </a:p>
          <a:p>
            <a:pPr marL="0" indent="0">
              <a:buNone/>
            </a:pPr>
            <a:r>
              <a:rPr lang="en-US" sz="3200" b="1" dirty="0"/>
              <a:t>11 </a:t>
            </a:r>
            <a:r>
              <a:rPr lang="en-US" sz="3200" dirty="0"/>
              <a:t>for he who greets him shares in his evil deeds.”</a:t>
            </a:r>
          </a:p>
          <a:p>
            <a:pPr marL="0" indent="0">
              <a:buNone/>
            </a:pPr>
            <a:endParaRPr lang="en-US" dirty="0"/>
          </a:p>
        </p:txBody>
      </p:sp>
    </p:spTree>
    <p:extLst>
      <p:ext uri="{BB962C8B-B14F-4D97-AF65-F5344CB8AC3E}">
        <p14:creationId xmlns:p14="http://schemas.microsoft.com/office/powerpoint/2010/main" val="114616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5287F3-CEEF-4859-9CD1-B19BDAACBA63}"/>
              </a:ext>
            </a:extLst>
          </p:cNvPr>
          <p:cNvSpPr>
            <a:spLocks noGrp="1"/>
          </p:cNvSpPr>
          <p:nvPr>
            <p:ph idx="1"/>
          </p:nvPr>
        </p:nvSpPr>
        <p:spPr>
          <a:xfrm>
            <a:off x="384313" y="397564"/>
            <a:ext cx="11277600" cy="6135757"/>
          </a:xfrm>
        </p:spPr>
        <p:txBody>
          <a:bodyPr>
            <a:normAutofit/>
          </a:bodyPr>
          <a:lstStyle/>
          <a:p>
            <a:pPr marL="0" indent="0">
              <a:buNone/>
            </a:pPr>
            <a:r>
              <a:rPr lang="en-US" dirty="0"/>
              <a:t>Both the Jehovah Witness and the Mormon, if asked will tell you that they believe Jesus died for their sins.  The issues is </a:t>
            </a:r>
            <a:r>
              <a:rPr lang="en-US" b="1" dirty="0"/>
              <a:t>what Jesus are they talking about?  Rather who is Jesus to them? </a:t>
            </a:r>
          </a:p>
          <a:p>
            <a:pPr marL="0" indent="0">
              <a:buNone/>
            </a:pPr>
            <a:r>
              <a:rPr lang="en-US" i="1" dirty="0"/>
              <a:t>To the Jehovah Witness Jesus is Michael the Arch Angel.</a:t>
            </a:r>
          </a:p>
          <a:p>
            <a:pPr marL="0" indent="0">
              <a:buNone/>
            </a:pPr>
            <a:r>
              <a:rPr lang="en-US" dirty="0"/>
              <a:t>“the Bible indicates that Michael is another name for Jesus Christ, before and after his life on earth.”</a:t>
            </a:r>
          </a:p>
          <a:p>
            <a:pPr marL="0" indent="0">
              <a:buNone/>
            </a:pPr>
            <a:r>
              <a:rPr lang="en-US" dirty="0">
                <a:hlinkClick r:id="rId2"/>
              </a:rPr>
              <a:t>https://www.jw.org/en/publications/books/bible-teach/who-is-michael-the-archangel-jesus/</a:t>
            </a:r>
            <a:endParaRPr lang="en-US" dirty="0"/>
          </a:p>
          <a:p>
            <a:pPr marL="0" indent="0">
              <a:buNone/>
            </a:pPr>
            <a:r>
              <a:rPr lang="en-US" i="1" dirty="0"/>
              <a:t>To the Mormon Jesus is the spirit brother of Lucifer.                                                 </a:t>
            </a:r>
            <a:r>
              <a:rPr lang="en-US" dirty="0"/>
              <a:t>“Jesus, Satan, and all humanity share God the Father as their spiritual sire.”</a:t>
            </a:r>
          </a:p>
          <a:p>
            <a:pPr marL="0" indent="0">
              <a:buNone/>
            </a:pPr>
            <a:r>
              <a:rPr lang="en-US" dirty="0">
                <a:hlinkClick r:id="rId3"/>
              </a:rPr>
              <a:t>https://www.fairmormon.org/answers/Jesus_Christ/Brother_of_Satan#Question:_Do_Latter-day_Saints_consider_Jesus_to_be_the_brother_of_Satan</a:t>
            </a:r>
            <a:r>
              <a:rPr lang="en-US" dirty="0">
                <a:hlinkClick r:id="" action="ppaction://noaction"/>
              </a:rPr>
              <a:t>.</a:t>
            </a:r>
          </a:p>
          <a:p>
            <a:pPr marL="0" indent="0">
              <a:buNone/>
            </a:pPr>
            <a:r>
              <a:rPr lang="en-US" dirty="0">
                <a:hlinkClick r:id="" action="ppaction://noaction"/>
              </a:rPr>
              <a:t>3F</a:t>
            </a:r>
            <a:endParaRPr lang="en-US" dirty="0"/>
          </a:p>
        </p:txBody>
      </p:sp>
    </p:spTree>
    <p:extLst>
      <p:ext uri="{BB962C8B-B14F-4D97-AF65-F5344CB8AC3E}">
        <p14:creationId xmlns:p14="http://schemas.microsoft.com/office/powerpoint/2010/main" val="40217929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26CBEF-80CD-4562-B4AC-990EAAB4D959}"/>
              </a:ext>
            </a:extLst>
          </p:cNvPr>
          <p:cNvSpPr>
            <a:spLocks noGrp="1"/>
          </p:cNvSpPr>
          <p:nvPr>
            <p:ph idx="1"/>
          </p:nvPr>
        </p:nvSpPr>
        <p:spPr>
          <a:xfrm>
            <a:off x="404733" y="584616"/>
            <a:ext cx="11347555" cy="5861154"/>
          </a:xfrm>
        </p:spPr>
        <p:txBody>
          <a:bodyPr>
            <a:normAutofit/>
          </a:bodyPr>
          <a:lstStyle/>
          <a:p>
            <a:pPr marL="0" indent="0" fontAlgn="base">
              <a:buNone/>
            </a:pPr>
            <a:endParaRPr lang="en-US" sz="3200" dirty="0"/>
          </a:p>
          <a:p>
            <a:pPr marL="0" indent="0">
              <a:buNone/>
            </a:pPr>
            <a:endParaRPr lang="en-US" dirty="0"/>
          </a:p>
        </p:txBody>
      </p:sp>
      <p:sp>
        <p:nvSpPr>
          <p:cNvPr id="2" name="Rectangle 1">
            <a:extLst>
              <a:ext uri="{FF2B5EF4-FFF2-40B4-BE49-F238E27FC236}">
                <a16:creationId xmlns:a16="http://schemas.microsoft.com/office/drawing/2014/main" id="{AF0A746D-BCC6-43E1-8309-F7046032332B}"/>
              </a:ext>
            </a:extLst>
          </p:cNvPr>
          <p:cNvSpPr/>
          <p:nvPr/>
        </p:nvSpPr>
        <p:spPr>
          <a:xfrm>
            <a:off x="404733" y="412229"/>
            <a:ext cx="11347555" cy="480131"/>
          </a:xfrm>
          <a:prstGeom prst="rect">
            <a:avLst/>
          </a:prstGeom>
        </p:spPr>
        <p:txBody>
          <a:bodyPr wrap="square">
            <a:spAutoFit/>
          </a:bodyPr>
          <a:lstStyle/>
          <a:p>
            <a:pPr lvl="0">
              <a:lnSpc>
                <a:spcPct val="90000"/>
              </a:lnSpc>
              <a:spcBef>
                <a:spcPts val="1000"/>
              </a:spcBef>
            </a:pPr>
            <a:endParaRPr lang="en-US" sz="2800" dirty="0">
              <a:solidFill>
                <a:prstClr val="black"/>
              </a:solidFill>
            </a:endParaRPr>
          </a:p>
        </p:txBody>
      </p:sp>
      <p:sp>
        <p:nvSpPr>
          <p:cNvPr id="4" name="Rectangle 3">
            <a:extLst>
              <a:ext uri="{FF2B5EF4-FFF2-40B4-BE49-F238E27FC236}">
                <a16:creationId xmlns:a16="http://schemas.microsoft.com/office/drawing/2014/main" id="{516F83B0-FB4C-4DD1-9320-12A931DEEFA3}"/>
              </a:ext>
            </a:extLst>
          </p:cNvPr>
          <p:cNvSpPr/>
          <p:nvPr/>
        </p:nvSpPr>
        <p:spPr>
          <a:xfrm>
            <a:off x="543339" y="584616"/>
            <a:ext cx="10827026" cy="1692771"/>
          </a:xfrm>
          <a:prstGeom prst="rect">
            <a:avLst/>
          </a:prstGeom>
        </p:spPr>
        <p:txBody>
          <a:bodyPr wrap="square">
            <a:spAutoFit/>
          </a:bodyPr>
          <a:lstStyle/>
          <a:p>
            <a:pPr algn="ctr">
              <a:lnSpc>
                <a:spcPct val="100000"/>
              </a:lnSpc>
            </a:pPr>
            <a:r>
              <a:rPr lang="en-US" sz="4000" dirty="0"/>
              <a:t>How To Study The Bible                                 </a:t>
            </a:r>
          </a:p>
          <a:p>
            <a:pPr algn="ctr">
              <a:lnSpc>
                <a:spcPct val="100000"/>
              </a:lnSpc>
            </a:pPr>
            <a:r>
              <a:rPr lang="en-US" sz="4000" dirty="0"/>
              <a:t>“Learning How To Cook For Yourself”                                  </a:t>
            </a:r>
          </a:p>
          <a:p>
            <a:pPr algn="ctr">
              <a:lnSpc>
                <a:spcPct val="100000"/>
              </a:lnSpc>
            </a:pPr>
            <a:r>
              <a:rPr lang="en-US" sz="2400" dirty="0"/>
              <a:t>(Title borrowed from Chuck Swindoll) </a:t>
            </a:r>
          </a:p>
        </p:txBody>
      </p:sp>
    </p:spTree>
    <p:extLst>
      <p:ext uri="{BB962C8B-B14F-4D97-AF65-F5344CB8AC3E}">
        <p14:creationId xmlns:p14="http://schemas.microsoft.com/office/powerpoint/2010/main" val="13251477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15E747-D070-40AF-BA2C-9943EE2FADFC}"/>
              </a:ext>
            </a:extLst>
          </p:cNvPr>
          <p:cNvSpPr>
            <a:spLocks noGrp="1"/>
          </p:cNvSpPr>
          <p:nvPr>
            <p:ph idx="1"/>
          </p:nvPr>
        </p:nvSpPr>
        <p:spPr>
          <a:xfrm>
            <a:off x="479685" y="494675"/>
            <a:ext cx="11092722" cy="6011056"/>
          </a:xfrm>
        </p:spPr>
        <p:txBody>
          <a:bodyPr>
            <a:normAutofit/>
          </a:bodyPr>
          <a:lstStyle/>
          <a:p>
            <a:pPr marL="0" indent="0">
              <a:buNone/>
            </a:pPr>
            <a:r>
              <a:rPr lang="en-US" sz="4400" dirty="0"/>
              <a:t>It has well been said that when you first come to the Lord and begin to fellowship in a local church, the majority of what you learn about God and the Scriptures comes from the Pastor.</a:t>
            </a:r>
          </a:p>
          <a:p>
            <a:pPr marL="0" indent="0">
              <a:buNone/>
            </a:pPr>
            <a:endParaRPr lang="en-US" sz="4400" dirty="0"/>
          </a:p>
          <a:p>
            <a:pPr marL="0" indent="0">
              <a:buNone/>
            </a:pPr>
            <a:r>
              <a:rPr lang="en-US" sz="4400" dirty="0"/>
              <a:t>Then as the Good Pastor causes you to become thirsty for more, you will find the majority of what you learn comes from Personal Study.  </a:t>
            </a:r>
            <a:r>
              <a:rPr lang="en-US" sz="2400" dirty="0"/>
              <a:t>Author unknown</a:t>
            </a:r>
          </a:p>
        </p:txBody>
      </p:sp>
    </p:spTree>
    <p:extLst>
      <p:ext uri="{BB962C8B-B14F-4D97-AF65-F5344CB8AC3E}">
        <p14:creationId xmlns:p14="http://schemas.microsoft.com/office/powerpoint/2010/main" val="39438300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98C11BB-36B7-4B55-809F-40C156B03B11}"/>
              </a:ext>
            </a:extLst>
          </p:cNvPr>
          <p:cNvGraphicFramePr>
            <a:graphicFrameLocks noGrp="1"/>
          </p:cNvGraphicFramePr>
          <p:nvPr>
            <p:ph idx="1"/>
          </p:nvPr>
        </p:nvGraphicFramePr>
        <p:xfrm>
          <a:off x="444709" y="457200"/>
          <a:ext cx="11302582" cy="5943600"/>
        </p:xfrm>
        <a:graphic>
          <a:graphicData uri="http://schemas.openxmlformats.org/drawingml/2006/table">
            <a:tbl>
              <a:tblPr firstRow="1" firstCol="1" bandRow="1">
                <a:tableStyleId>{10A1B5D5-9B99-4C35-A422-299274C87663}</a:tableStyleId>
              </a:tblPr>
              <a:tblGrid>
                <a:gridCol w="2811504">
                  <a:extLst>
                    <a:ext uri="{9D8B030D-6E8A-4147-A177-3AD203B41FA5}">
                      <a16:colId xmlns:a16="http://schemas.microsoft.com/office/drawing/2014/main" val="3127961581"/>
                    </a:ext>
                  </a:extLst>
                </a:gridCol>
                <a:gridCol w="2881687">
                  <a:extLst>
                    <a:ext uri="{9D8B030D-6E8A-4147-A177-3AD203B41FA5}">
                      <a16:colId xmlns:a16="http://schemas.microsoft.com/office/drawing/2014/main" val="1650630581"/>
                    </a:ext>
                  </a:extLst>
                </a:gridCol>
                <a:gridCol w="2804172">
                  <a:extLst>
                    <a:ext uri="{9D8B030D-6E8A-4147-A177-3AD203B41FA5}">
                      <a16:colId xmlns:a16="http://schemas.microsoft.com/office/drawing/2014/main" val="11139834"/>
                    </a:ext>
                  </a:extLst>
                </a:gridCol>
                <a:gridCol w="2805219">
                  <a:extLst>
                    <a:ext uri="{9D8B030D-6E8A-4147-A177-3AD203B41FA5}">
                      <a16:colId xmlns:a16="http://schemas.microsoft.com/office/drawing/2014/main" val="2164894255"/>
                    </a:ext>
                  </a:extLst>
                </a:gridCol>
              </a:tblGrid>
              <a:tr h="397692">
                <a:tc gridSpan="4">
                  <a:txBody>
                    <a:bodyPr/>
                    <a:lstStyle/>
                    <a:p>
                      <a:pPr marL="0" marR="0" algn="ctr">
                        <a:lnSpc>
                          <a:spcPct val="107000"/>
                        </a:lnSpc>
                        <a:spcBef>
                          <a:spcPts val="0"/>
                        </a:spcBef>
                        <a:spcAft>
                          <a:spcPts val="0"/>
                        </a:spcAft>
                      </a:pPr>
                      <a:r>
                        <a:rPr lang="en-US" sz="2400" b="1" dirty="0">
                          <a:solidFill>
                            <a:schemeClr val="tx1"/>
                          </a:solidFill>
                          <a:effectLst/>
                        </a:rPr>
                        <a:t>Inductive Bible Study Method</a:t>
                      </a:r>
                      <a:endPar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410" marR="474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23221119"/>
                  </a:ext>
                </a:extLst>
              </a:tr>
              <a:tr h="426050">
                <a:tc>
                  <a:txBody>
                    <a:bodyPr/>
                    <a:lstStyle/>
                    <a:p>
                      <a:pPr marL="0" marR="0">
                        <a:lnSpc>
                          <a:spcPct val="107000"/>
                        </a:lnSpc>
                        <a:spcBef>
                          <a:spcPts val="0"/>
                        </a:spcBef>
                        <a:spcAft>
                          <a:spcPts val="0"/>
                        </a:spcAft>
                      </a:pPr>
                      <a:r>
                        <a:rPr lang="en-US" sz="2400" b="1" dirty="0">
                          <a:solidFill>
                            <a:schemeClr val="tx1"/>
                          </a:solidFill>
                          <a:effectLst/>
                        </a:rPr>
                        <a:t>Observation</a:t>
                      </a:r>
                      <a:endPar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410" marR="474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07000"/>
                        </a:lnSpc>
                        <a:spcBef>
                          <a:spcPts val="0"/>
                        </a:spcBef>
                        <a:spcAft>
                          <a:spcPts val="0"/>
                        </a:spcAft>
                      </a:pPr>
                      <a:r>
                        <a:rPr lang="en-US" sz="2400" b="1" dirty="0">
                          <a:solidFill>
                            <a:schemeClr val="tx1"/>
                          </a:solidFill>
                          <a:effectLst/>
                        </a:rPr>
                        <a:t>Interpretation</a:t>
                      </a:r>
                      <a:endPar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410" marR="474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07000"/>
                        </a:lnSpc>
                        <a:spcBef>
                          <a:spcPts val="0"/>
                        </a:spcBef>
                        <a:spcAft>
                          <a:spcPts val="0"/>
                        </a:spcAft>
                      </a:pPr>
                      <a:r>
                        <a:rPr lang="en-US" sz="2400" b="1" dirty="0">
                          <a:solidFill>
                            <a:schemeClr val="tx1"/>
                          </a:solidFill>
                          <a:effectLst/>
                        </a:rPr>
                        <a:t>Correlation</a:t>
                      </a:r>
                      <a:endPar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410" marR="474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07000"/>
                        </a:lnSpc>
                        <a:spcBef>
                          <a:spcPts val="0"/>
                        </a:spcBef>
                        <a:spcAft>
                          <a:spcPts val="0"/>
                        </a:spcAft>
                      </a:pPr>
                      <a:r>
                        <a:rPr lang="en-US" sz="2400" b="1" dirty="0">
                          <a:solidFill>
                            <a:schemeClr val="tx1"/>
                          </a:solidFill>
                          <a:effectLst/>
                        </a:rPr>
                        <a:t>Application</a:t>
                      </a:r>
                      <a:endPar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410" marR="474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26649686"/>
                  </a:ext>
                </a:extLst>
              </a:tr>
              <a:tr h="5119858">
                <a:tc>
                  <a:txBody>
                    <a:bodyPr/>
                    <a:lstStyle/>
                    <a:p>
                      <a:pPr marL="0" marR="0">
                        <a:lnSpc>
                          <a:spcPct val="107000"/>
                        </a:lnSpc>
                        <a:spcBef>
                          <a:spcPts val="0"/>
                        </a:spcBef>
                        <a:spcAft>
                          <a:spcPts val="0"/>
                        </a:spcAft>
                      </a:pPr>
                      <a:r>
                        <a:rPr lang="en-US" sz="3000" b="0" i="0" kern="1200" dirty="0">
                          <a:solidFill>
                            <a:schemeClr val="dk1"/>
                          </a:solidFill>
                          <a:effectLst/>
                          <a:latin typeface="+mn-lt"/>
                          <a:ea typeface="+mn-ea"/>
                          <a:cs typeface="+mn-cs"/>
                        </a:rPr>
                        <a:t>1 Blessed </a:t>
                      </a:r>
                      <a:r>
                        <a:rPr lang="en-US" sz="3000" b="0" i="1" kern="1200" dirty="0">
                          <a:solidFill>
                            <a:schemeClr val="dk1"/>
                          </a:solidFill>
                          <a:effectLst/>
                          <a:latin typeface="+mn-lt"/>
                          <a:ea typeface="+mn-ea"/>
                          <a:cs typeface="+mn-cs"/>
                        </a:rPr>
                        <a:t>is</a:t>
                      </a:r>
                      <a:r>
                        <a:rPr lang="en-US" sz="3000" b="0" i="0" kern="1200" dirty="0">
                          <a:solidFill>
                            <a:schemeClr val="dk1"/>
                          </a:solidFill>
                          <a:effectLst/>
                          <a:latin typeface="+mn-lt"/>
                          <a:ea typeface="+mn-ea"/>
                          <a:cs typeface="+mn-cs"/>
                        </a:rPr>
                        <a:t> the man </a:t>
                      </a:r>
                      <a:r>
                        <a:rPr lang="en-US" sz="3000" b="1" i="0" kern="1200" dirty="0">
                          <a:solidFill>
                            <a:schemeClr val="dk1"/>
                          </a:solidFill>
                          <a:effectLst/>
                          <a:latin typeface="+mn-lt"/>
                          <a:ea typeface="+mn-ea"/>
                          <a:cs typeface="+mn-cs"/>
                        </a:rPr>
                        <a:t>Who walks</a:t>
                      </a:r>
                    </a:p>
                    <a:p>
                      <a:pPr marL="0" marR="0">
                        <a:lnSpc>
                          <a:spcPct val="107000"/>
                        </a:lnSpc>
                        <a:spcBef>
                          <a:spcPts val="0"/>
                        </a:spcBef>
                        <a:spcAft>
                          <a:spcPts val="0"/>
                        </a:spcAft>
                      </a:pPr>
                      <a:r>
                        <a:rPr lang="en-US" sz="3000" b="1" i="0" kern="1200" dirty="0">
                          <a:solidFill>
                            <a:schemeClr val="dk1"/>
                          </a:solidFill>
                          <a:effectLst/>
                          <a:latin typeface="+mn-lt"/>
                          <a:ea typeface="+mn-ea"/>
                          <a:cs typeface="+mn-cs"/>
                        </a:rPr>
                        <a:t>not in the counsel of the</a:t>
                      </a:r>
                    </a:p>
                    <a:p>
                      <a:pPr marL="0" marR="0">
                        <a:lnSpc>
                          <a:spcPct val="107000"/>
                        </a:lnSpc>
                        <a:spcBef>
                          <a:spcPts val="0"/>
                        </a:spcBef>
                        <a:spcAft>
                          <a:spcPts val="0"/>
                        </a:spcAft>
                      </a:pPr>
                      <a:r>
                        <a:rPr lang="en-US" sz="3000" b="1" i="0" kern="1200" dirty="0">
                          <a:solidFill>
                            <a:schemeClr val="dk1"/>
                          </a:solidFill>
                          <a:effectLst/>
                          <a:latin typeface="+mn-lt"/>
                          <a:ea typeface="+mn-ea"/>
                          <a:cs typeface="+mn-cs"/>
                        </a:rPr>
                        <a:t>ungodly, </a:t>
                      </a:r>
                      <a:r>
                        <a:rPr lang="en-US" sz="3000" b="0" i="0" kern="1200" dirty="0">
                          <a:solidFill>
                            <a:schemeClr val="dk1"/>
                          </a:solidFill>
                          <a:effectLst/>
                          <a:latin typeface="+mn-lt"/>
                          <a:ea typeface="+mn-ea"/>
                          <a:cs typeface="+mn-cs"/>
                        </a:rPr>
                        <a:t>Nor stands in the path of sinners,</a:t>
                      </a:r>
                      <a:br>
                        <a:rPr lang="en-US" sz="3000" dirty="0"/>
                      </a:br>
                      <a:r>
                        <a:rPr lang="en-US" sz="3000" b="0" i="0" kern="1200" dirty="0">
                          <a:solidFill>
                            <a:schemeClr val="dk1"/>
                          </a:solidFill>
                          <a:effectLst/>
                          <a:latin typeface="+mn-lt"/>
                          <a:ea typeface="+mn-ea"/>
                          <a:cs typeface="+mn-cs"/>
                        </a:rPr>
                        <a:t>Nor sits in the seat of the scornful;</a:t>
                      </a:r>
                      <a:endParaRPr lang="en-US" sz="3000" dirty="0">
                        <a:solidFill>
                          <a:schemeClr val="tx1"/>
                        </a:solidFill>
                        <a:effectLst/>
                      </a:endParaRPr>
                    </a:p>
                  </a:txBody>
                  <a:tcPr marL="47410" marR="474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07000"/>
                        </a:lnSpc>
                        <a:spcBef>
                          <a:spcPts val="0"/>
                        </a:spcBef>
                        <a:spcAft>
                          <a:spcPts val="0"/>
                        </a:spcAft>
                      </a:pPr>
                      <a:r>
                        <a:rPr lang="en-US" sz="3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 how happy is the man (person) who does not live by the advice of someone who does not have faith in God. </a:t>
                      </a:r>
                    </a:p>
                  </a:txBody>
                  <a:tcPr marL="47410" marR="474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07000"/>
                        </a:lnSpc>
                        <a:spcBef>
                          <a:spcPts val="0"/>
                        </a:spcBef>
                        <a:spcAft>
                          <a:spcPts val="0"/>
                        </a:spcAft>
                      </a:pPr>
                      <a:r>
                        <a:rPr lang="en-US" sz="800" dirty="0">
                          <a:solidFill>
                            <a:schemeClr val="tx1"/>
                          </a:solidFill>
                          <a:effectLst/>
                        </a:rPr>
                        <a:t> </a:t>
                      </a:r>
                      <a:r>
                        <a:rPr lang="en-US" sz="3000" b="0" baseline="0" dirty="0">
                          <a:solidFill>
                            <a:schemeClr val="tx1"/>
                          </a:solidFill>
                          <a:effectLst/>
                        </a:rPr>
                        <a:t>1 Corinthians 15:</a:t>
                      </a:r>
                      <a:r>
                        <a:rPr lang="en-US" sz="3000" b="0" i="0" kern="1200" baseline="0" dirty="0">
                          <a:solidFill>
                            <a:schemeClr val="dk1"/>
                          </a:solidFill>
                          <a:effectLst/>
                          <a:latin typeface="+mn-lt"/>
                          <a:ea typeface="+mn-ea"/>
                          <a:cs typeface="+mn-cs"/>
                        </a:rPr>
                        <a:t>33 Do not be deceived: “Evil company corrupts good habits.”</a:t>
                      </a:r>
                      <a:endParaRPr lang="en-US" sz="30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410" marR="474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07000"/>
                        </a:lnSpc>
                        <a:spcBef>
                          <a:spcPts val="0"/>
                        </a:spcBef>
                        <a:spcAft>
                          <a:spcPts val="0"/>
                        </a:spcAft>
                      </a:pPr>
                      <a:r>
                        <a:rPr lang="en-US" sz="3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 my opinion the first portion of application is </a:t>
                      </a:r>
                      <a:r>
                        <a:rPr lang="en-US" sz="30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investigation.</a:t>
                      </a:r>
                    </a:p>
                    <a:p>
                      <a:pPr marL="0" marR="0">
                        <a:lnSpc>
                          <a:spcPct val="107000"/>
                        </a:lnSpc>
                        <a:spcBef>
                          <a:spcPts val="0"/>
                        </a:spcBef>
                        <a:spcAft>
                          <a:spcPts val="0"/>
                        </a:spcAft>
                      </a:pPr>
                      <a:r>
                        <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 my life do I live by man made principals and advice or God given principals and direction?</a:t>
                      </a:r>
                    </a:p>
                  </a:txBody>
                  <a:tcPr marL="47410" marR="474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43568314"/>
                  </a:ext>
                </a:extLst>
              </a:tr>
            </a:tbl>
          </a:graphicData>
        </a:graphic>
      </p:graphicFrame>
      <p:sp>
        <p:nvSpPr>
          <p:cNvPr id="5" name="Rectangle 1">
            <a:extLst>
              <a:ext uri="{FF2B5EF4-FFF2-40B4-BE49-F238E27FC236}">
                <a16:creationId xmlns:a16="http://schemas.microsoft.com/office/drawing/2014/main" id="{3D253EE5-6001-49CE-9B33-0E4AE5845BA6}"/>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583921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4C17A8-08EC-42C8-9469-6B1E8595EAE4}"/>
              </a:ext>
            </a:extLst>
          </p:cNvPr>
          <p:cNvSpPr>
            <a:spLocks noGrp="1"/>
          </p:cNvSpPr>
          <p:nvPr>
            <p:ph idx="1"/>
          </p:nvPr>
        </p:nvSpPr>
        <p:spPr>
          <a:xfrm>
            <a:off x="838200" y="734518"/>
            <a:ext cx="10515600" cy="5442445"/>
          </a:xfrm>
        </p:spPr>
        <p:txBody>
          <a:bodyPr>
            <a:normAutofit fontScale="92500" lnSpcReduction="10000"/>
          </a:bodyPr>
          <a:lstStyle/>
          <a:p>
            <a:pPr marL="0" indent="0">
              <a:buNone/>
            </a:pPr>
            <a:r>
              <a:rPr lang="en-US" dirty="0"/>
              <a:t>According to </a:t>
            </a:r>
            <a:r>
              <a:rPr lang="en-US" u="sng" dirty="0">
                <a:hlinkClick r:id="rId2"/>
              </a:rPr>
              <a:t>Merriam Webster</a:t>
            </a:r>
            <a:r>
              <a:rPr lang="en-US" dirty="0"/>
              <a:t>, the term “intelligent design” has been used since at least 1847, in reference to “the theory that matter, the various forms of life, and the world were created by a designing intelligence.” That’s a decent definition, also consistent with those offered by today’s proponents of intelligent design (ID). For example, the leading ID think tank, The Discovery Institute (Seattle), has </a:t>
            </a:r>
            <a:r>
              <a:rPr lang="en-US" u="sng" dirty="0">
                <a:hlinkClick r:id="rId3"/>
              </a:rPr>
              <a:t>this</a:t>
            </a:r>
            <a:r>
              <a:rPr lang="en-US" dirty="0"/>
              <a:t>:</a:t>
            </a:r>
          </a:p>
          <a:p>
            <a:pPr marL="0" indent="0">
              <a:buNone/>
            </a:pPr>
            <a:r>
              <a:rPr lang="en-US" i="1" dirty="0"/>
              <a:t>Intelligent design refers to a scientific research program as well as a community of scientists, philosophers and other scholars who seek evidence of design in nature. The theory of intelligent design holds that certain features of the universe and of living things are best explained by an intelligent cause, not an undirected process such as natural selection.</a:t>
            </a:r>
            <a:endParaRPr lang="en-US" dirty="0"/>
          </a:p>
          <a:p>
            <a:pPr marL="0" indent="0">
              <a:buNone/>
            </a:pPr>
            <a:r>
              <a:rPr lang="en-US" u="sng" dirty="0">
                <a:hlinkClick r:id="rId4"/>
              </a:rPr>
              <a:t>https://biologos.org/articles/intelligent-design-history-and-beliefs?gclid=Cj0KCQjwhdTqBRDNARIsABsOl9-z8sCT6k5qzddCU9N9PavvkEpeHHhcF_u40GxtVX8QXuWXI1Mo6s0aApK1EALw_wcB</a:t>
            </a:r>
            <a:r>
              <a:rPr lang="en-US" dirty="0"/>
              <a:t>  (Retrieved 08/15/219)</a:t>
            </a:r>
          </a:p>
          <a:p>
            <a:pPr marL="0" indent="0">
              <a:buNone/>
            </a:pPr>
            <a:endParaRPr lang="en-US" dirty="0"/>
          </a:p>
        </p:txBody>
      </p:sp>
    </p:spTree>
    <p:extLst>
      <p:ext uri="{BB962C8B-B14F-4D97-AF65-F5344CB8AC3E}">
        <p14:creationId xmlns:p14="http://schemas.microsoft.com/office/powerpoint/2010/main" val="20348100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2C56DE-CD75-4FA3-B6D4-164607050E02}"/>
              </a:ext>
            </a:extLst>
          </p:cNvPr>
          <p:cNvSpPr>
            <a:spLocks noGrp="1"/>
          </p:cNvSpPr>
          <p:nvPr>
            <p:ph idx="1"/>
          </p:nvPr>
        </p:nvSpPr>
        <p:spPr>
          <a:xfrm>
            <a:off x="233916" y="569626"/>
            <a:ext cx="11958084" cy="5756223"/>
          </a:xfrm>
        </p:spPr>
        <p:txBody>
          <a:bodyPr>
            <a:normAutofit fontScale="62500" lnSpcReduction="20000"/>
          </a:bodyPr>
          <a:lstStyle/>
          <a:p>
            <a:pPr marL="0" indent="0">
              <a:buNone/>
            </a:pPr>
            <a:r>
              <a:rPr lang="en-US" sz="5100" dirty="0"/>
              <a:t>Hermeneutics: The Eight Rules of Biblical Interpretation</a:t>
            </a:r>
          </a:p>
          <a:p>
            <a:pPr marL="742950" indent="-742950">
              <a:buAutoNum type="arabicPeriod"/>
            </a:pPr>
            <a:r>
              <a:rPr lang="en-US" sz="3800" b="1" dirty="0"/>
              <a:t>The rule of definition </a:t>
            </a:r>
          </a:p>
          <a:p>
            <a:pPr marL="742950" indent="-742950">
              <a:buAutoNum type="arabicPeriod"/>
            </a:pPr>
            <a:r>
              <a:rPr lang="en-US" sz="3800" b="1" dirty="0"/>
              <a:t>The rule of usage</a:t>
            </a:r>
          </a:p>
          <a:p>
            <a:pPr marL="742950" indent="-742950">
              <a:buAutoNum type="arabicPeriod"/>
            </a:pPr>
            <a:r>
              <a:rPr lang="en-US" sz="3800" b="1" u="sng" dirty="0"/>
              <a:t>The rule of context</a:t>
            </a:r>
          </a:p>
          <a:p>
            <a:pPr marL="742950" indent="-742950">
              <a:buAutoNum type="arabicPeriod"/>
            </a:pPr>
            <a:r>
              <a:rPr lang="en-US" sz="3800" b="1" dirty="0"/>
              <a:t>The rule of Historic Background</a:t>
            </a:r>
          </a:p>
          <a:p>
            <a:pPr marL="742950" indent="-742950">
              <a:buAutoNum type="arabicPeriod"/>
            </a:pPr>
            <a:r>
              <a:rPr lang="en-US" sz="3800" b="1" dirty="0"/>
              <a:t>The rule of Logic</a:t>
            </a:r>
          </a:p>
          <a:p>
            <a:pPr marL="742950" indent="-742950">
              <a:buAutoNum type="arabicPeriod"/>
            </a:pPr>
            <a:r>
              <a:rPr lang="en-US" sz="3800" b="1" dirty="0"/>
              <a:t>The rule of Precedent</a:t>
            </a:r>
          </a:p>
          <a:p>
            <a:pPr marL="742950" indent="-742950">
              <a:buAutoNum type="arabicPeriod"/>
            </a:pPr>
            <a:r>
              <a:rPr lang="en-US" sz="3800" b="1" dirty="0"/>
              <a:t>The rule of Unity</a:t>
            </a:r>
          </a:p>
          <a:p>
            <a:pPr marL="742950" indent="-742950">
              <a:buAutoNum type="arabicPeriod"/>
            </a:pPr>
            <a:r>
              <a:rPr lang="en-US" sz="3800" b="1" dirty="0"/>
              <a:t>The rule of Interference  </a:t>
            </a:r>
            <a:r>
              <a:rPr lang="en-US" sz="3800" dirty="0">
                <a:hlinkClick r:id="rId2" tooltip="Matt. 22:23-33">
                  <a:extLst>
                    <a:ext uri="{A12FA001-AC4F-418D-AE19-62706E023703}">
                      <ahyp:hlinkClr xmlns:ahyp="http://schemas.microsoft.com/office/drawing/2018/hyperlinkcolor" val="tx"/>
                    </a:ext>
                  </a:extLst>
                </a:hlinkClick>
              </a:rPr>
              <a:t>Matt. 22:23-33</a:t>
            </a:r>
            <a:r>
              <a:rPr lang="en-US" sz="3800" dirty="0"/>
              <a:t>.</a:t>
            </a:r>
            <a:endParaRPr lang="en-US" sz="3800" b="1" dirty="0"/>
          </a:p>
          <a:p>
            <a:pPr marL="0" indent="0">
              <a:buNone/>
            </a:pPr>
            <a:endParaRPr lang="en-US" sz="3600" b="1" dirty="0"/>
          </a:p>
          <a:p>
            <a:pPr marL="0" indent="0">
              <a:buNone/>
            </a:pPr>
            <a:r>
              <a:rPr lang="en-US" sz="3600" b="1" dirty="0"/>
              <a:t>The rule of context in Bible interpretation</a:t>
            </a:r>
          </a:p>
          <a:p>
            <a:pPr marL="0" indent="0">
              <a:buNone/>
            </a:pPr>
            <a:r>
              <a:rPr lang="en-US" sz="4500" b="1" dirty="0"/>
              <a:t>Revelation 18</a:t>
            </a:r>
          </a:p>
          <a:p>
            <a:pPr marL="0" indent="0">
              <a:buNone/>
            </a:pPr>
            <a:r>
              <a:rPr lang="en-US" sz="4500" b="1" dirty="0"/>
              <a:t>2 </a:t>
            </a:r>
            <a:r>
              <a:rPr lang="en-US" sz="4800" dirty="0"/>
              <a:t>“</a:t>
            </a:r>
            <a:r>
              <a:rPr lang="en-US" sz="4500" dirty="0"/>
              <a:t>And he cried mightily with a loud voice, saying, ’Babylon the great is fallen, is fallen, and has become a dwelling place of demons, a prison for every</a:t>
            </a:r>
            <a:r>
              <a:rPr lang="en-US" sz="4500" b="1" dirty="0"/>
              <a:t> foul spirit (</a:t>
            </a:r>
            <a:r>
              <a:rPr lang="en-US" sz="4500" b="1" dirty="0" err="1"/>
              <a:t>pneumatos</a:t>
            </a:r>
            <a:r>
              <a:rPr lang="en-US" sz="4500" b="1" dirty="0"/>
              <a:t>)</a:t>
            </a:r>
            <a:r>
              <a:rPr lang="en-US" sz="4500" dirty="0"/>
              <a:t>, and a cage for every unclean and hated bird!’”</a:t>
            </a:r>
          </a:p>
          <a:p>
            <a:pPr marL="0" indent="0">
              <a:buNone/>
            </a:pPr>
            <a:endParaRPr lang="en-US" dirty="0"/>
          </a:p>
        </p:txBody>
      </p:sp>
    </p:spTree>
    <p:extLst>
      <p:ext uri="{BB962C8B-B14F-4D97-AF65-F5344CB8AC3E}">
        <p14:creationId xmlns:p14="http://schemas.microsoft.com/office/powerpoint/2010/main" val="42678515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A12580-70B9-4B32-AE48-8B17C4127331}"/>
              </a:ext>
            </a:extLst>
          </p:cNvPr>
          <p:cNvSpPr>
            <a:spLocks noGrp="1"/>
          </p:cNvSpPr>
          <p:nvPr>
            <p:ph idx="1"/>
          </p:nvPr>
        </p:nvSpPr>
        <p:spPr>
          <a:xfrm>
            <a:off x="359763" y="314792"/>
            <a:ext cx="11407515" cy="6310859"/>
          </a:xfrm>
        </p:spPr>
        <p:txBody>
          <a:bodyPr>
            <a:normAutofit/>
          </a:bodyPr>
          <a:lstStyle/>
          <a:p>
            <a:pPr marL="0" indent="0" fontAlgn="base">
              <a:buNone/>
            </a:pPr>
            <a:endParaRPr lang="en-US" sz="3200" dirty="0"/>
          </a:p>
          <a:p>
            <a:endParaRPr lang="en-US" dirty="0"/>
          </a:p>
        </p:txBody>
      </p:sp>
      <p:sp>
        <p:nvSpPr>
          <p:cNvPr id="2" name="Rectangle 1">
            <a:extLst>
              <a:ext uri="{FF2B5EF4-FFF2-40B4-BE49-F238E27FC236}">
                <a16:creationId xmlns:a16="http://schemas.microsoft.com/office/drawing/2014/main" id="{08F3ACC4-A530-404A-A6F5-4F8A5D7A593B}"/>
              </a:ext>
            </a:extLst>
          </p:cNvPr>
          <p:cNvSpPr/>
          <p:nvPr/>
        </p:nvSpPr>
        <p:spPr>
          <a:xfrm>
            <a:off x="874643" y="622851"/>
            <a:ext cx="10363200" cy="1938992"/>
          </a:xfrm>
          <a:prstGeom prst="rect">
            <a:avLst/>
          </a:prstGeom>
        </p:spPr>
        <p:txBody>
          <a:bodyPr wrap="square">
            <a:spAutoFit/>
          </a:bodyPr>
          <a:lstStyle/>
          <a:p>
            <a:pPr algn="ctr">
              <a:lnSpc>
                <a:spcPct val="100000"/>
              </a:lnSpc>
            </a:pPr>
            <a:r>
              <a:rPr lang="en-US" sz="4400" dirty="0"/>
              <a:t>Jehovah Witness, Watch Tower And Bible Track Society</a:t>
            </a:r>
          </a:p>
          <a:p>
            <a:pPr algn="ctr">
              <a:lnSpc>
                <a:spcPct val="100000"/>
              </a:lnSpc>
            </a:pPr>
            <a:r>
              <a:rPr lang="en-US" sz="3200" dirty="0"/>
              <a:t>A True Prophet of God?</a:t>
            </a:r>
          </a:p>
        </p:txBody>
      </p:sp>
    </p:spTree>
    <p:extLst>
      <p:ext uri="{BB962C8B-B14F-4D97-AF65-F5344CB8AC3E}">
        <p14:creationId xmlns:p14="http://schemas.microsoft.com/office/powerpoint/2010/main" val="19849714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828691-7A2D-4A24-A155-DF5DDAD979A0}"/>
              </a:ext>
            </a:extLst>
          </p:cNvPr>
          <p:cNvSpPr>
            <a:spLocks noGrp="1"/>
          </p:cNvSpPr>
          <p:nvPr>
            <p:ph idx="1"/>
          </p:nvPr>
        </p:nvSpPr>
        <p:spPr>
          <a:xfrm>
            <a:off x="424069" y="530087"/>
            <a:ext cx="11251095" cy="5950226"/>
          </a:xfrm>
        </p:spPr>
        <p:txBody>
          <a:bodyPr>
            <a:normAutofit/>
          </a:bodyPr>
          <a:lstStyle/>
          <a:p>
            <a:pPr marL="0" indent="0">
              <a:buNone/>
            </a:pPr>
            <a:r>
              <a:rPr lang="en-US" sz="4000" dirty="0"/>
              <a:t>"The careful student will have observed that the period designated 'The Time of the End' is very appropriately named, since not only does the Gospel age close in it, but in it, also, </a:t>
            </a:r>
            <a:r>
              <a:rPr lang="en-US" sz="4000" b="1" dirty="0"/>
              <a:t>all prophesies relating to the close of this age terminate</a:t>
            </a:r>
            <a:r>
              <a:rPr lang="en-US" sz="4000" dirty="0"/>
              <a:t>, reaching their fulfillments. The same class of readers will have noticed, too, the special importance of the last 40 of these 115 years </a:t>
            </a:r>
            <a:r>
              <a:rPr lang="en-US" sz="4000" b="1" dirty="0"/>
              <a:t>(1874-1914), called 'The End'</a:t>
            </a:r>
            <a:r>
              <a:rPr lang="en-US" sz="4000" dirty="0"/>
              <a:t> or 'Harvest.'" </a:t>
            </a:r>
            <a:r>
              <a:rPr lang="en-US" sz="4000" i="1" dirty="0"/>
              <a:t>Studies in the Scriptures Series III - Thy Kingdom Come</a:t>
            </a:r>
            <a:r>
              <a:rPr lang="en-US" sz="4000" dirty="0"/>
              <a:t> p.121</a:t>
            </a:r>
          </a:p>
        </p:txBody>
      </p:sp>
    </p:spTree>
    <p:extLst>
      <p:ext uri="{BB962C8B-B14F-4D97-AF65-F5344CB8AC3E}">
        <p14:creationId xmlns:p14="http://schemas.microsoft.com/office/powerpoint/2010/main" val="11953902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5E0D3A1-38F1-4A49-B660-8ED489B1909F}"/>
              </a:ext>
            </a:extLst>
          </p:cNvPr>
          <p:cNvSpPr>
            <a:spLocks noGrp="1"/>
          </p:cNvSpPr>
          <p:nvPr>
            <p:ph idx="1"/>
          </p:nvPr>
        </p:nvSpPr>
        <p:spPr>
          <a:xfrm>
            <a:off x="331303" y="397565"/>
            <a:ext cx="11754679" cy="6215270"/>
          </a:xfrm>
        </p:spPr>
        <p:txBody>
          <a:bodyPr/>
          <a:lstStyle/>
          <a:p>
            <a:pPr marL="0" indent="0">
              <a:buNone/>
            </a:pPr>
            <a:r>
              <a:rPr lang="en-US" dirty="0"/>
              <a:t>In 1912 Russell explained that he did not know how to account for the year 0 between B.C. and A.D. and that the end could be in either 1914 or 1915. The 2520 years of Daniels seven times prophecy extends from 606 to 1915 once the year zero between B.C. and A.D. is removed.</a:t>
            </a:r>
          </a:p>
          <a:p>
            <a:pPr marL="0" indent="0">
              <a:buNone/>
            </a:pPr>
            <a:endParaRPr lang="en-US" dirty="0">
              <a:hlinkClick r:id="rId2"/>
            </a:endParaRPr>
          </a:p>
          <a:p>
            <a:pPr marL="0" indent="0">
              <a:buNone/>
            </a:pPr>
            <a:r>
              <a:rPr lang="en-US" dirty="0"/>
              <a:t>Whichever of these ways we undertake to calculate the matter the difference between the results is one year. The seventy years of Jewish captivity ended October, 536 B.C., and if there were 536-1/4 years B.C., then to complete the 2,520 years' cycle of the Times of the Gentiles would require 1913-3/4 years of A.D., or to October, 1914. But if the other way of reckoning were used, then there were but 535-1/4 years of the period B.C., and the remainder of the 2,520 years would reach to A.D., 1914-3/4 years, otherwise October, 1915.</a:t>
            </a:r>
            <a:endParaRPr lang="en-US" dirty="0">
              <a:hlinkClick r:id="" action="ppaction://noaction"/>
            </a:endParaRPr>
          </a:p>
          <a:p>
            <a:pPr marL="0" indent="0">
              <a:buNone/>
            </a:pPr>
            <a:r>
              <a:rPr lang="en-US" dirty="0">
                <a:hlinkClick r:id="" action="ppaction://noaction"/>
              </a:rPr>
              <a:t>https://www.jwfacts.com/watchtower/1800s.php</a:t>
            </a:r>
            <a:endParaRPr lang="en-US" dirty="0"/>
          </a:p>
        </p:txBody>
      </p:sp>
    </p:spTree>
    <p:extLst>
      <p:ext uri="{BB962C8B-B14F-4D97-AF65-F5344CB8AC3E}">
        <p14:creationId xmlns:p14="http://schemas.microsoft.com/office/powerpoint/2010/main" val="28959568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CCB440-395E-41D1-BD05-7577E2B72F31}"/>
              </a:ext>
            </a:extLst>
          </p:cNvPr>
          <p:cNvSpPr>
            <a:spLocks noGrp="1"/>
          </p:cNvSpPr>
          <p:nvPr>
            <p:ph idx="1"/>
          </p:nvPr>
        </p:nvSpPr>
        <p:spPr>
          <a:xfrm>
            <a:off x="424070" y="344556"/>
            <a:ext cx="11145078" cy="6175513"/>
          </a:xfrm>
        </p:spPr>
        <p:txBody>
          <a:bodyPr/>
          <a:lstStyle/>
          <a:p>
            <a:pPr marL="0" indent="0">
              <a:buNone/>
            </a:pPr>
            <a:r>
              <a:rPr lang="en-US" b="1" dirty="0"/>
              <a:t>Deuteronomy 18</a:t>
            </a:r>
          </a:p>
          <a:p>
            <a:pPr marL="0" indent="0">
              <a:buNone/>
            </a:pPr>
            <a:endParaRPr lang="en-US" b="1" dirty="0"/>
          </a:p>
          <a:p>
            <a:pPr marL="0" indent="0">
              <a:buNone/>
            </a:pPr>
            <a:r>
              <a:rPr lang="en-US" b="1" dirty="0"/>
              <a:t>22 </a:t>
            </a:r>
            <a:r>
              <a:rPr lang="en-US" dirty="0"/>
              <a:t>“when a prophet speaks </a:t>
            </a:r>
            <a:r>
              <a:rPr lang="en-US" b="1" dirty="0"/>
              <a:t>in the name of the </a:t>
            </a:r>
            <a:r>
              <a:rPr lang="en-US" b="1" cap="small" dirty="0"/>
              <a:t>Lord</a:t>
            </a:r>
            <a:r>
              <a:rPr lang="en-US" dirty="0"/>
              <a:t>, if </a:t>
            </a:r>
            <a:r>
              <a:rPr lang="en-US" b="1" dirty="0"/>
              <a:t>the thing</a:t>
            </a:r>
            <a:r>
              <a:rPr lang="en-US" dirty="0"/>
              <a:t> does not happen or come to pass, </a:t>
            </a:r>
            <a:r>
              <a:rPr lang="en-US" b="1" dirty="0"/>
              <a:t>that </a:t>
            </a:r>
            <a:r>
              <a:rPr lang="en-US" b="1" i="1" dirty="0"/>
              <a:t>is</a:t>
            </a:r>
            <a:r>
              <a:rPr lang="en-US" b="1" dirty="0"/>
              <a:t> the thing which the </a:t>
            </a:r>
            <a:r>
              <a:rPr lang="en-US" b="1" cap="small" dirty="0"/>
              <a:t>Lord</a:t>
            </a:r>
            <a:r>
              <a:rPr lang="en-US" b="1" dirty="0"/>
              <a:t> has not spoken</a:t>
            </a:r>
            <a:r>
              <a:rPr lang="en-US" dirty="0"/>
              <a:t>; the prophet has </a:t>
            </a:r>
            <a:r>
              <a:rPr lang="en-US" b="1" dirty="0"/>
              <a:t>spoken it presumptuously</a:t>
            </a:r>
            <a:r>
              <a:rPr lang="en-US" dirty="0"/>
              <a:t>; you shall not be afraid of him.”</a:t>
            </a:r>
          </a:p>
          <a:p>
            <a:pPr marL="0" indent="0">
              <a:buNone/>
            </a:pPr>
            <a:endParaRPr lang="en-US" dirty="0"/>
          </a:p>
          <a:p>
            <a:pPr marL="0" indent="0">
              <a:buNone/>
            </a:pPr>
            <a:r>
              <a:rPr lang="en-US" dirty="0"/>
              <a:t>The Jehovah Witness and Bible Track Society has clamed the end of the world on at least 8 occasions.  They have failed at everyone of their predictions.  They have spoken presumptuously, you don’t need to listen to them.  </a:t>
            </a:r>
          </a:p>
        </p:txBody>
      </p:sp>
    </p:spTree>
    <p:extLst>
      <p:ext uri="{BB962C8B-B14F-4D97-AF65-F5344CB8AC3E}">
        <p14:creationId xmlns:p14="http://schemas.microsoft.com/office/powerpoint/2010/main" val="40571753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AEC19F2-9AC0-434A-A1FE-1AE36316F457}"/>
              </a:ext>
            </a:extLst>
          </p:cNvPr>
          <p:cNvGraphicFramePr>
            <a:graphicFrameLocks noGrp="1"/>
          </p:cNvGraphicFramePr>
          <p:nvPr>
            <p:ph idx="1"/>
            <p:extLst>
              <p:ext uri="{D42A27DB-BD31-4B8C-83A1-F6EECF244321}">
                <p14:modId xmlns:p14="http://schemas.microsoft.com/office/powerpoint/2010/main" val="429225032"/>
              </p:ext>
            </p:extLst>
          </p:nvPr>
        </p:nvGraphicFramePr>
        <p:xfrm>
          <a:off x="331304" y="437321"/>
          <a:ext cx="11370366" cy="7014479"/>
        </p:xfrm>
        <a:graphic>
          <a:graphicData uri="http://schemas.openxmlformats.org/drawingml/2006/table">
            <a:tbl>
              <a:tblPr firstRow="1" firstCol="1" bandRow="1">
                <a:tableStyleId>{5C22544A-7EE6-4342-B048-85BDC9FD1C3A}</a:tableStyleId>
              </a:tblPr>
              <a:tblGrid>
                <a:gridCol w="11370366">
                  <a:extLst>
                    <a:ext uri="{9D8B030D-6E8A-4147-A177-3AD203B41FA5}">
                      <a16:colId xmlns:a16="http://schemas.microsoft.com/office/drawing/2014/main" val="2595708838"/>
                    </a:ext>
                  </a:extLst>
                </a:gridCol>
              </a:tblGrid>
              <a:tr h="1268373">
                <a:tc>
                  <a:txBody>
                    <a:bodyPr/>
                    <a:lstStyle/>
                    <a:p>
                      <a:pPr marL="0" marR="0">
                        <a:lnSpc>
                          <a:spcPct val="106000"/>
                        </a:lnSpc>
                        <a:spcBef>
                          <a:spcPts val="0"/>
                        </a:spcBef>
                        <a:spcAft>
                          <a:spcPts val="0"/>
                        </a:spcAft>
                      </a:pPr>
                      <a:endParaRPr lang="en-US"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064005218"/>
                  </a:ext>
                </a:extLst>
              </a:tr>
              <a:tr h="620462">
                <a:tc>
                  <a:txBody>
                    <a:bodyPr/>
                    <a:lstStyle/>
                    <a:p>
                      <a:pPr marL="0" marR="0" algn="ctr">
                        <a:lnSpc>
                          <a:spcPct val="106000"/>
                        </a:lnSpc>
                        <a:spcBef>
                          <a:spcPts val="0"/>
                        </a:spcBef>
                        <a:spcAft>
                          <a:spcPts val="0"/>
                        </a:spcAft>
                      </a:pP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105888353"/>
                  </a:ext>
                </a:extLst>
              </a:tr>
              <a:tr h="1489309">
                <a:tc>
                  <a:txBody>
                    <a:bodyPr/>
                    <a:lstStyle/>
                    <a:p>
                      <a:pPr algn="ctr">
                        <a:lnSpc>
                          <a:spcPct val="100000"/>
                        </a:lnSpc>
                      </a:pPr>
                      <a:r>
                        <a:rPr lang="en-US" sz="4000" dirty="0">
                          <a:solidFill>
                            <a:schemeClr val="tx1"/>
                          </a:solidFill>
                        </a:rPr>
                        <a:t>Mormonism</a:t>
                      </a:r>
                    </a:p>
                    <a:p>
                      <a:pPr algn="ctr">
                        <a:lnSpc>
                          <a:spcPct val="100000"/>
                        </a:lnSpc>
                      </a:pPr>
                      <a:r>
                        <a:rPr lang="en-US" sz="4000" dirty="0">
                          <a:solidFill>
                            <a:schemeClr val="tx1"/>
                          </a:solidFill>
                        </a:rPr>
                        <a:t>Joseph Smith and Polygamy </a:t>
                      </a:r>
                    </a:p>
                    <a:p>
                      <a:pPr algn="ctr">
                        <a:lnSpc>
                          <a:spcPct val="100000"/>
                        </a:lnSpc>
                      </a:pPr>
                      <a:r>
                        <a:rPr lang="en-US" sz="4000" dirty="0">
                          <a:solidFill>
                            <a:schemeClr val="tx1"/>
                          </a:solidFill>
                        </a:rPr>
                        <a:t>Is Joseph Smith a false prophet? </a:t>
                      </a:r>
                    </a:p>
                    <a:p>
                      <a:pPr marL="0" marR="0" algn="ctr">
                        <a:lnSpc>
                          <a:spcPct val="106000"/>
                        </a:lnSpc>
                        <a:spcBef>
                          <a:spcPts val="0"/>
                        </a:spcBef>
                        <a:spcAft>
                          <a:spcPts val="0"/>
                        </a:spcAft>
                      </a:pP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835844561"/>
                  </a:ext>
                </a:extLst>
              </a:tr>
              <a:tr h="1409727">
                <a:tc>
                  <a:txBody>
                    <a:bodyPr/>
                    <a:lstStyle/>
                    <a:p>
                      <a:pPr marL="0" marR="0">
                        <a:lnSpc>
                          <a:spcPct val="106000"/>
                        </a:lnSpc>
                        <a:spcBef>
                          <a:spcPts val="0"/>
                        </a:spcBef>
                        <a:spcAft>
                          <a:spcPts val="0"/>
                        </a:spcAft>
                      </a:pPr>
                      <a:endParaRPr lang="en-US"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115352854"/>
                  </a:ext>
                </a:extLst>
              </a:tr>
              <a:tr h="1268373">
                <a:tc>
                  <a:txBody>
                    <a:bodyPr/>
                    <a:lstStyle/>
                    <a:p>
                      <a:pPr marL="0" marR="0">
                        <a:lnSpc>
                          <a:spcPct val="106000"/>
                        </a:lnSpc>
                        <a:spcBef>
                          <a:spcPts val="0"/>
                        </a:spcBef>
                        <a:spcAft>
                          <a:spcPts val="0"/>
                        </a:spcAft>
                      </a:pPr>
                      <a:endParaRPr lang="en-US"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640032826"/>
                  </a:ext>
                </a:extLst>
              </a:tr>
            </a:tbl>
          </a:graphicData>
        </a:graphic>
      </p:graphicFrame>
    </p:spTree>
    <p:extLst>
      <p:ext uri="{BB962C8B-B14F-4D97-AF65-F5344CB8AC3E}">
        <p14:creationId xmlns:p14="http://schemas.microsoft.com/office/powerpoint/2010/main" val="26396870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8B399E-B6DE-41CB-B2D9-D6EEF52B48FF}"/>
              </a:ext>
            </a:extLst>
          </p:cNvPr>
          <p:cNvSpPr>
            <a:spLocks noGrp="1"/>
          </p:cNvSpPr>
          <p:nvPr>
            <p:ph idx="1"/>
          </p:nvPr>
        </p:nvSpPr>
        <p:spPr>
          <a:xfrm>
            <a:off x="419725" y="569626"/>
            <a:ext cx="11227632" cy="5741233"/>
          </a:xfrm>
        </p:spPr>
        <p:txBody>
          <a:bodyPr>
            <a:normAutofit fontScale="70000" lnSpcReduction="20000"/>
          </a:bodyPr>
          <a:lstStyle/>
          <a:p>
            <a:pPr marL="0" indent="0" fontAlgn="base">
              <a:buNone/>
            </a:pPr>
            <a:r>
              <a:rPr lang="en-US" sz="4600" cap="all" dirty="0"/>
              <a:t>SECTION 132</a:t>
            </a:r>
          </a:p>
          <a:p>
            <a:pPr marL="0" indent="0" fontAlgn="base">
              <a:buNone/>
            </a:pPr>
            <a:endParaRPr lang="en-US" sz="4600" cap="all" dirty="0"/>
          </a:p>
          <a:p>
            <a:pPr marL="0" indent="0" fontAlgn="base">
              <a:buNone/>
            </a:pPr>
            <a:r>
              <a:rPr lang="en-US" sz="5100" i="1" dirty="0"/>
              <a:t>Revelation given through Joseph Smith the Prophet, at Nauvoo, Illinois, recorded July 12, 1843, relating to the new and everlasting covenant, including the eternity of the marriage covenant and the principle of plural marriage. Although the revelation was recorded in 1843, evidence indicates that some of the principles involved in this revelation were known by the Prophet as early as 1831. See </a:t>
            </a:r>
            <a:r>
              <a:rPr lang="en-US" sz="5100" i="1" dirty="0">
                <a:hlinkClick r:id="rId2"/>
              </a:rPr>
              <a:t>Official Declaration 1</a:t>
            </a:r>
            <a:r>
              <a:rPr lang="en-US" sz="4600" i="1" dirty="0"/>
              <a:t>.</a:t>
            </a:r>
          </a:p>
          <a:p>
            <a:pPr marL="0" indent="0" fontAlgn="base">
              <a:buNone/>
            </a:pPr>
            <a:endParaRPr lang="en-US" sz="4600" i="1" dirty="0"/>
          </a:p>
          <a:p>
            <a:pPr marL="0" indent="0" fontAlgn="base">
              <a:buNone/>
            </a:pPr>
            <a:r>
              <a:rPr lang="en-US" sz="4600" dirty="0">
                <a:hlinkClick r:id="rId3"/>
              </a:rPr>
              <a:t>https://www.churchofjesuschrist.org/topics/the-manifesto-and-the-end-of-plural-marriage?lang=eng</a:t>
            </a:r>
            <a:r>
              <a:rPr lang="en-US" sz="4600" dirty="0"/>
              <a:t> (Retrieved 10/16/20190</a:t>
            </a:r>
          </a:p>
          <a:p>
            <a:pPr marL="0" indent="0" fontAlgn="base">
              <a:buNone/>
            </a:pPr>
            <a:endParaRPr lang="en-US" sz="3600" i="1" dirty="0"/>
          </a:p>
          <a:p>
            <a:pPr marL="0" indent="0">
              <a:buNone/>
            </a:pPr>
            <a:endParaRPr lang="en-US" dirty="0"/>
          </a:p>
        </p:txBody>
      </p:sp>
    </p:spTree>
    <p:extLst>
      <p:ext uri="{BB962C8B-B14F-4D97-AF65-F5344CB8AC3E}">
        <p14:creationId xmlns:p14="http://schemas.microsoft.com/office/powerpoint/2010/main" val="1287097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51E8C2-36CF-4B4D-A954-A3A69CA621D8}"/>
              </a:ext>
            </a:extLst>
          </p:cNvPr>
          <p:cNvSpPr>
            <a:spLocks noGrp="1"/>
          </p:cNvSpPr>
          <p:nvPr>
            <p:ph idx="1"/>
          </p:nvPr>
        </p:nvSpPr>
        <p:spPr>
          <a:xfrm>
            <a:off x="359764" y="419724"/>
            <a:ext cx="11302584" cy="5966085"/>
          </a:xfrm>
        </p:spPr>
        <p:txBody>
          <a:bodyPr>
            <a:normAutofit/>
          </a:bodyPr>
          <a:lstStyle/>
          <a:p>
            <a:pPr marL="0" indent="0" fontAlgn="base">
              <a:buNone/>
            </a:pPr>
            <a:r>
              <a:rPr lang="en-US" sz="3600" b="1" dirty="0"/>
              <a:t>1 </a:t>
            </a:r>
            <a:r>
              <a:rPr lang="en-US" sz="3600" dirty="0"/>
              <a:t>“Verily, thus saith the Lord unto you my servant Joseph, that inasmuch as you have inquired of my hand to know and understand wherein I, the Lord, justified my servants Abraham, Isaac, and Jacob, as also Moses, David and Solomon, my servants, as touching the principle and doctrine of their having many </a:t>
            </a:r>
            <a:r>
              <a:rPr lang="en-US" sz="3600" dirty="0">
                <a:hlinkClick r:id="rId2"/>
              </a:rPr>
              <a:t>wives</a:t>
            </a:r>
            <a:r>
              <a:rPr lang="en-US" sz="3600" dirty="0"/>
              <a:t> and </a:t>
            </a:r>
            <a:r>
              <a:rPr lang="en-US" sz="3600" dirty="0">
                <a:hlinkClick r:id="rId3"/>
              </a:rPr>
              <a:t>concubines</a:t>
            </a:r>
            <a:r>
              <a:rPr lang="en-US" sz="3600" dirty="0"/>
              <a:t>—”</a:t>
            </a:r>
          </a:p>
          <a:p>
            <a:pPr marL="0" indent="0" fontAlgn="base">
              <a:buNone/>
            </a:pPr>
            <a:endParaRPr lang="en-US" sz="3600" dirty="0"/>
          </a:p>
          <a:p>
            <a:pPr marL="0" indent="0" fontAlgn="base">
              <a:buNone/>
            </a:pPr>
            <a:r>
              <a:rPr lang="en-US" sz="3600" dirty="0">
                <a:hlinkClick r:id="rId4"/>
              </a:rPr>
              <a:t>https://www.churchofjesuschrist.org/topics/the-manifesto-and-the-end-of-plural-marriage?lang=eng</a:t>
            </a:r>
            <a:r>
              <a:rPr lang="en-US" sz="3600" dirty="0"/>
              <a:t> (Retrieved 10/16/20190</a:t>
            </a:r>
          </a:p>
          <a:p>
            <a:pPr marL="0" indent="0" fontAlgn="base">
              <a:buNone/>
            </a:pPr>
            <a:endParaRPr lang="en-US" sz="3600" dirty="0"/>
          </a:p>
          <a:p>
            <a:pPr marL="0" indent="0">
              <a:buNone/>
            </a:pPr>
            <a:endParaRPr lang="en-US" sz="3600" dirty="0"/>
          </a:p>
        </p:txBody>
      </p:sp>
    </p:spTree>
    <p:extLst>
      <p:ext uri="{BB962C8B-B14F-4D97-AF65-F5344CB8AC3E}">
        <p14:creationId xmlns:p14="http://schemas.microsoft.com/office/powerpoint/2010/main" val="8119320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2953E0-0B73-4447-8E8B-E29EE83ED81A}"/>
              </a:ext>
            </a:extLst>
          </p:cNvPr>
          <p:cNvSpPr>
            <a:spLocks noGrp="1"/>
          </p:cNvSpPr>
          <p:nvPr>
            <p:ph idx="1"/>
          </p:nvPr>
        </p:nvSpPr>
        <p:spPr>
          <a:xfrm>
            <a:off x="359764" y="599607"/>
            <a:ext cx="11197652" cy="5891134"/>
          </a:xfrm>
        </p:spPr>
        <p:txBody>
          <a:bodyPr>
            <a:normAutofit/>
          </a:bodyPr>
          <a:lstStyle/>
          <a:p>
            <a:pPr marL="0" indent="0">
              <a:buNone/>
            </a:pPr>
            <a:endParaRPr lang="en-US" sz="4400" b="1" dirty="0"/>
          </a:p>
          <a:p>
            <a:pPr marL="0" indent="0">
              <a:buNone/>
            </a:pPr>
            <a:r>
              <a:rPr lang="en-US" sz="4400" b="1" dirty="0"/>
              <a:t>3 </a:t>
            </a:r>
            <a:r>
              <a:rPr lang="en-US" sz="4400" dirty="0"/>
              <a:t>“Therefore, </a:t>
            </a:r>
            <a:r>
              <a:rPr lang="en-US" sz="4400" dirty="0">
                <a:hlinkClick r:id="rId2">
                  <a:extLst>
                    <a:ext uri="{A12FA001-AC4F-418D-AE19-62706E023703}">
                      <ahyp:hlinkClr xmlns:ahyp="http://schemas.microsoft.com/office/drawing/2018/hyperlinkcolor" val="tx"/>
                    </a:ext>
                  </a:extLst>
                </a:hlinkClick>
              </a:rPr>
              <a:t>prepare</a:t>
            </a:r>
            <a:r>
              <a:rPr lang="en-US" sz="4400" dirty="0"/>
              <a:t> thy heart to receive and </a:t>
            </a:r>
            <a:r>
              <a:rPr lang="en-US" sz="4400" dirty="0">
                <a:hlinkClick r:id="rId3">
                  <a:extLst>
                    <a:ext uri="{A12FA001-AC4F-418D-AE19-62706E023703}">
                      <ahyp:hlinkClr xmlns:ahyp="http://schemas.microsoft.com/office/drawing/2018/hyperlinkcolor" val="tx"/>
                    </a:ext>
                  </a:extLst>
                </a:hlinkClick>
              </a:rPr>
              <a:t>obey</a:t>
            </a:r>
            <a:r>
              <a:rPr lang="en-US" sz="4400" dirty="0"/>
              <a:t> the instructions which I am about to give unto you; for all those who have this law revealed unto them must obey the same.”</a:t>
            </a:r>
          </a:p>
          <a:p>
            <a:pPr marL="0" indent="0">
              <a:buNone/>
            </a:pPr>
            <a:r>
              <a:rPr lang="en-US" sz="4000" dirty="0">
                <a:hlinkClick r:id="rId4"/>
              </a:rPr>
              <a:t>https://www.churchofjesuschrist.org/topics/the-manifesto-and-the-end-of-plural-marriage?lang=eng</a:t>
            </a:r>
            <a:r>
              <a:rPr lang="en-US" sz="4000" dirty="0"/>
              <a:t> (Retrieved 10/16/20190</a:t>
            </a:r>
          </a:p>
          <a:p>
            <a:pPr marL="0" indent="0">
              <a:buNone/>
            </a:pPr>
            <a:endParaRPr lang="en-US" sz="4000" dirty="0"/>
          </a:p>
        </p:txBody>
      </p:sp>
    </p:spTree>
    <p:extLst>
      <p:ext uri="{BB962C8B-B14F-4D97-AF65-F5344CB8AC3E}">
        <p14:creationId xmlns:p14="http://schemas.microsoft.com/office/powerpoint/2010/main" val="13043253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FDD591-933A-40C6-9303-F44706BC26BC}"/>
              </a:ext>
            </a:extLst>
          </p:cNvPr>
          <p:cNvSpPr>
            <a:spLocks noGrp="1"/>
          </p:cNvSpPr>
          <p:nvPr>
            <p:ph idx="1"/>
          </p:nvPr>
        </p:nvSpPr>
        <p:spPr>
          <a:xfrm>
            <a:off x="579620" y="498423"/>
            <a:ext cx="11032760" cy="5861154"/>
          </a:xfrm>
        </p:spPr>
        <p:txBody>
          <a:bodyPr/>
          <a:lstStyle/>
          <a:p>
            <a:pPr marL="0" indent="0">
              <a:buNone/>
            </a:pPr>
            <a:endParaRPr lang="en-US" sz="4000" b="1" dirty="0"/>
          </a:p>
          <a:p>
            <a:pPr marL="0" indent="0">
              <a:buNone/>
            </a:pPr>
            <a:r>
              <a:rPr lang="en-US" sz="4000" b="1" dirty="0"/>
              <a:t>4 </a:t>
            </a:r>
            <a:r>
              <a:rPr lang="en-US" sz="4000" dirty="0"/>
              <a:t>“For behold, I reveal unto you a new and an everlasting </a:t>
            </a:r>
            <a:r>
              <a:rPr lang="en-US" sz="4000" dirty="0">
                <a:hlinkClick r:id="rId2">
                  <a:extLst>
                    <a:ext uri="{A12FA001-AC4F-418D-AE19-62706E023703}">
                      <ahyp:hlinkClr xmlns:ahyp="http://schemas.microsoft.com/office/drawing/2018/hyperlinkcolor" val="tx"/>
                    </a:ext>
                  </a:extLst>
                </a:hlinkClick>
              </a:rPr>
              <a:t>covenant</a:t>
            </a:r>
            <a:r>
              <a:rPr lang="en-US" sz="4000" dirty="0"/>
              <a:t>; and if ye abide not that covenant, then are ye </a:t>
            </a:r>
            <a:r>
              <a:rPr lang="en-US" sz="4000" dirty="0">
                <a:hlinkClick r:id="rId3">
                  <a:extLst>
                    <a:ext uri="{A12FA001-AC4F-418D-AE19-62706E023703}">
                      <ahyp:hlinkClr xmlns:ahyp="http://schemas.microsoft.com/office/drawing/2018/hyperlinkcolor" val="tx"/>
                    </a:ext>
                  </a:extLst>
                </a:hlinkClick>
              </a:rPr>
              <a:t>damned</a:t>
            </a:r>
            <a:r>
              <a:rPr lang="en-US" sz="4000" dirty="0"/>
              <a:t>; for no one can </a:t>
            </a:r>
            <a:r>
              <a:rPr lang="en-US" sz="4000" dirty="0">
                <a:hlinkClick r:id="rId4">
                  <a:extLst>
                    <a:ext uri="{A12FA001-AC4F-418D-AE19-62706E023703}">
                      <ahyp:hlinkClr xmlns:ahyp="http://schemas.microsoft.com/office/drawing/2018/hyperlinkcolor" val="tx"/>
                    </a:ext>
                  </a:extLst>
                </a:hlinkClick>
              </a:rPr>
              <a:t>reject</a:t>
            </a:r>
            <a:r>
              <a:rPr lang="en-US" sz="4000" dirty="0"/>
              <a:t> this covenant and be permitted to enter into my glory.”</a:t>
            </a:r>
          </a:p>
          <a:p>
            <a:pPr marL="0" indent="0">
              <a:buNone/>
            </a:pPr>
            <a:r>
              <a:rPr lang="en-US" sz="4000" dirty="0">
                <a:hlinkClick r:id="rId5"/>
              </a:rPr>
              <a:t>https://www.churchofjesuschrist.org/topics/the-manifesto-and-the-end-of-plural-marriage?lang=eng</a:t>
            </a:r>
            <a:r>
              <a:rPr lang="en-US" sz="4000" dirty="0"/>
              <a:t> (Retrieved 10/16/20190</a:t>
            </a:r>
          </a:p>
          <a:p>
            <a:pPr marL="0" indent="0">
              <a:buNone/>
            </a:pPr>
            <a:endParaRPr lang="en-US" dirty="0"/>
          </a:p>
        </p:txBody>
      </p:sp>
    </p:spTree>
    <p:extLst>
      <p:ext uri="{BB962C8B-B14F-4D97-AF65-F5344CB8AC3E}">
        <p14:creationId xmlns:p14="http://schemas.microsoft.com/office/powerpoint/2010/main" val="1982401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93C700-76E2-4BEC-8248-3B78DCFF45D1}"/>
              </a:ext>
            </a:extLst>
          </p:cNvPr>
          <p:cNvSpPr>
            <a:spLocks noGrp="1"/>
          </p:cNvSpPr>
          <p:nvPr>
            <p:ph idx="1"/>
          </p:nvPr>
        </p:nvSpPr>
        <p:spPr>
          <a:xfrm>
            <a:off x="838200" y="596348"/>
            <a:ext cx="10515600" cy="5580615"/>
          </a:xfrm>
        </p:spPr>
        <p:txBody>
          <a:bodyPr/>
          <a:lstStyle/>
          <a:p>
            <a:pPr marL="0" indent="0">
              <a:buNone/>
            </a:pPr>
            <a:r>
              <a:rPr lang="en-US" dirty="0"/>
              <a:t>In </a:t>
            </a:r>
            <a:r>
              <a:rPr lang="en-US" b="1" dirty="0"/>
              <a:t>humans</a:t>
            </a:r>
            <a:r>
              <a:rPr lang="en-US" dirty="0"/>
              <a:t>, each cell normally contains 23 pairs of </a:t>
            </a:r>
            <a:r>
              <a:rPr lang="en-US" b="1" dirty="0"/>
              <a:t>chromosomes</a:t>
            </a:r>
            <a:r>
              <a:rPr lang="en-US" dirty="0"/>
              <a:t>, for a total of 46. Twenty-two of these pairs, called autosomes, look the same in both males and females. The 23rd pair, the sex </a:t>
            </a:r>
            <a:r>
              <a:rPr lang="en-US" b="1" dirty="0"/>
              <a:t>chromosomes</a:t>
            </a:r>
            <a:r>
              <a:rPr lang="en-US" dirty="0"/>
              <a:t>, differ between males and females.  Jul 16, 2019 </a:t>
            </a:r>
            <a:r>
              <a:rPr lang="en-US" u="sng" dirty="0">
                <a:hlinkClick r:id="rId2"/>
              </a:rPr>
              <a:t>https://ghr.nlm.nih.gov/primer/basics/howmanychromosomes</a:t>
            </a:r>
            <a:endParaRPr lang="en-US" u="sng" dirty="0">
              <a:hlinkClick r:id="" action="ppaction://noaction"/>
            </a:endParaRPr>
          </a:p>
          <a:p>
            <a:pPr marL="0" indent="0">
              <a:buNone/>
            </a:pPr>
            <a:endParaRPr lang="en-US" u="sng" dirty="0">
              <a:hlinkClick r:id="" action="ppaction://noaction"/>
            </a:endParaRPr>
          </a:p>
          <a:p>
            <a:pPr marL="0" indent="0">
              <a:buNone/>
            </a:pPr>
            <a:r>
              <a:rPr lang="en-US" dirty="0"/>
              <a:t>And their final count is…37.2 trillion. Calculating the number of </a:t>
            </a:r>
            <a:r>
              <a:rPr lang="en-US" b="1" dirty="0"/>
              <a:t>cells in the human body</a:t>
            </a:r>
            <a:r>
              <a:rPr lang="en-US" dirty="0"/>
              <a:t> is tricky. Part of the problem is that using different metrics gets you very different outcomes. Guessing based on volume gets you an estimate of 15 trillion </a:t>
            </a:r>
            <a:r>
              <a:rPr lang="en-US" b="1" dirty="0"/>
              <a:t>cells</a:t>
            </a:r>
            <a:r>
              <a:rPr lang="en-US" dirty="0"/>
              <a:t>; estimate by weight and you end up with 70 trillion. Oct 24, 2013 </a:t>
            </a:r>
            <a:r>
              <a:rPr lang="en-US" u="sng" dirty="0">
                <a:hlinkClick r:id="rId3"/>
              </a:rPr>
              <a:t>https://www.smithsonianmag.com/.../there-are-372-trillion-cells-in-your-body-4941473/</a:t>
            </a:r>
          </a:p>
          <a:p>
            <a:pPr marL="0" indent="0">
              <a:buNone/>
            </a:pPr>
            <a:endParaRPr lang="en-US" u="sng" dirty="0">
              <a:hlinkClick r:id="rId2"/>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657482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7D7CCD-A0D2-4F26-9AEC-5EF4D5A57635}"/>
              </a:ext>
            </a:extLst>
          </p:cNvPr>
          <p:cNvSpPr/>
          <p:nvPr/>
        </p:nvSpPr>
        <p:spPr>
          <a:xfrm>
            <a:off x="314792" y="459354"/>
            <a:ext cx="11572407" cy="5632311"/>
          </a:xfrm>
          <a:prstGeom prst="rect">
            <a:avLst/>
          </a:prstGeom>
        </p:spPr>
        <p:txBody>
          <a:bodyPr wrap="square">
            <a:spAutoFit/>
          </a:bodyPr>
          <a:lstStyle/>
          <a:p>
            <a:pPr fontAlgn="base"/>
            <a:r>
              <a:rPr lang="en-US" sz="3600" b="1" dirty="0"/>
              <a:t>Doctrine and Covenants section 132:</a:t>
            </a:r>
          </a:p>
          <a:p>
            <a:pPr fontAlgn="base"/>
            <a:r>
              <a:rPr lang="en-US" sz="3600" b="1" dirty="0"/>
              <a:t>51 </a:t>
            </a:r>
            <a:r>
              <a:rPr lang="en-US" sz="3600" dirty="0"/>
              <a:t>“Verily, I say unto you: A commandment I give unto mine handmaid, Emma Smith, your wife, whom I have given unto you, that she stay herself and partake not of that which I commanded you to offer unto her; for I did it, saith the Lord, to </a:t>
            </a:r>
            <a:r>
              <a:rPr lang="en-US" sz="3600" dirty="0">
                <a:hlinkClick r:id="rId2">
                  <a:extLst>
                    <a:ext uri="{A12FA001-AC4F-418D-AE19-62706E023703}">
                      <ahyp:hlinkClr xmlns:ahyp="http://schemas.microsoft.com/office/drawing/2018/hyperlinkcolor" val="tx"/>
                    </a:ext>
                  </a:extLst>
                </a:hlinkClick>
              </a:rPr>
              <a:t>prove</a:t>
            </a:r>
            <a:r>
              <a:rPr lang="en-US" sz="3600" dirty="0"/>
              <a:t> you all, as I did Abraham, and that I might require an offering at your hand, by covenant and sacrifice.”</a:t>
            </a:r>
          </a:p>
          <a:p>
            <a:pPr fontAlgn="base"/>
            <a:r>
              <a:rPr lang="en-US" sz="3600" dirty="0">
                <a:hlinkClick r:id="rId3"/>
              </a:rPr>
              <a:t>https://www.churchofjesuschrist.org/topics/the-manifesto-and-the-end-of-plural-marriage?lang=eng</a:t>
            </a:r>
            <a:r>
              <a:rPr lang="en-US" sz="3600" dirty="0"/>
              <a:t> (Retrieved 10/16/20190</a:t>
            </a:r>
          </a:p>
        </p:txBody>
      </p:sp>
    </p:spTree>
    <p:extLst>
      <p:ext uri="{BB962C8B-B14F-4D97-AF65-F5344CB8AC3E}">
        <p14:creationId xmlns:p14="http://schemas.microsoft.com/office/powerpoint/2010/main" val="13166642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7E5738-AAF1-49D7-B97C-70C2BB01FE40}"/>
              </a:ext>
            </a:extLst>
          </p:cNvPr>
          <p:cNvSpPr>
            <a:spLocks noGrp="1"/>
          </p:cNvSpPr>
          <p:nvPr>
            <p:ph idx="1"/>
          </p:nvPr>
        </p:nvSpPr>
        <p:spPr>
          <a:xfrm>
            <a:off x="404734" y="479684"/>
            <a:ext cx="11122702" cy="5966085"/>
          </a:xfrm>
        </p:spPr>
        <p:txBody>
          <a:bodyPr/>
          <a:lstStyle/>
          <a:p>
            <a:pPr marL="0" indent="0">
              <a:buNone/>
            </a:pPr>
            <a:r>
              <a:rPr lang="en-US" sz="4000" b="1" dirty="0"/>
              <a:t>52 </a:t>
            </a:r>
            <a:r>
              <a:rPr lang="en-US" sz="4000" dirty="0"/>
              <a:t>“And let mine handmaid, Emma Smith, </a:t>
            </a:r>
            <a:r>
              <a:rPr lang="en-US" sz="4000" dirty="0">
                <a:hlinkClick r:id="rId2">
                  <a:extLst>
                    <a:ext uri="{A12FA001-AC4F-418D-AE19-62706E023703}">
                      <ahyp:hlinkClr xmlns:ahyp="http://schemas.microsoft.com/office/drawing/2018/hyperlinkcolor" val="tx"/>
                    </a:ext>
                  </a:extLst>
                </a:hlinkClick>
              </a:rPr>
              <a:t>receive</a:t>
            </a:r>
            <a:r>
              <a:rPr lang="en-US" sz="4000" dirty="0"/>
              <a:t> all those that have been given unto my servant Joseph, and who are virtuous and pure before me; and those who are not pure, and have said they were pure, shall be destroyed, saith the Lord God.” </a:t>
            </a:r>
            <a:r>
              <a:rPr lang="en-US" sz="4000" dirty="0">
                <a:hlinkClick r:id="rId3"/>
              </a:rPr>
              <a:t>https://www.churchofjesuschrist.org/topics/the-manifesto-and-the-end-of-plural-marriage?lang=eng</a:t>
            </a:r>
            <a:r>
              <a:rPr lang="en-US" sz="4000" dirty="0"/>
              <a:t> (Retrieved 10/16/20190</a:t>
            </a:r>
          </a:p>
          <a:p>
            <a:pPr marL="0" indent="0">
              <a:buNone/>
            </a:pPr>
            <a:endParaRPr lang="en-US" dirty="0"/>
          </a:p>
        </p:txBody>
      </p:sp>
    </p:spTree>
    <p:extLst>
      <p:ext uri="{BB962C8B-B14F-4D97-AF65-F5344CB8AC3E}">
        <p14:creationId xmlns:p14="http://schemas.microsoft.com/office/powerpoint/2010/main" val="13025093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4B0C94-E029-4844-B2AA-1BB840B487C5}"/>
              </a:ext>
            </a:extLst>
          </p:cNvPr>
          <p:cNvSpPr>
            <a:spLocks noGrp="1"/>
          </p:cNvSpPr>
          <p:nvPr>
            <p:ph idx="1"/>
          </p:nvPr>
        </p:nvSpPr>
        <p:spPr>
          <a:xfrm>
            <a:off x="329783" y="554636"/>
            <a:ext cx="11257613" cy="5966085"/>
          </a:xfrm>
        </p:spPr>
        <p:txBody>
          <a:bodyPr/>
          <a:lstStyle/>
          <a:p>
            <a:pPr marL="0" indent="0" fontAlgn="base">
              <a:buNone/>
            </a:pPr>
            <a:r>
              <a:rPr lang="en-US" sz="4000" b="1" dirty="0"/>
              <a:t>54 </a:t>
            </a:r>
            <a:r>
              <a:rPr lang="en-US" sz="4000" dirty="0"/>
              <a:t>“And I command mine handmaid, Emma Smith, to abide and </a:t>
            </a:r>
            <a:r>
              <a:rPr lang="en-US" sz="4000" dirty="0">
                <a:hlinkClick r:id="rId2">
                  <a:extLst>
                    <a:ext uri="{A12FA001-AC4F-418D-AE19-62706E023703}">
                      <ahyp:hlinkClr xmlns:ahyp="http://schemas.microsoft.com/office/drawing/2018/hyperlinkcolor" val="tx"/>
                    </a:ext>
                  </a:extLst>
                </a:hlinkClick>
              </a:rPr>
              <a:t>cleave</a:t>
            </a:r>
            <a:r>
              <a:rPr lang="en-US" sz="4000" dirty="0"/>
              <a:t> unto my servant Joseph, and to none else. But if she will not abide this commandment she shall be </a:t>
            </a:r>
            <a:r>
              <a:rPr lang="en-US" sz="4000" dirty="0">
                <a:hlinkClick r:id="rId3">
                  <a:extLst>
                    <a:ext uri="{A12FA001-AC4F-418D-AE19-62706E023703}">
                      <ahyp:hlinkClr xmlns:ahyp="http://schemas.microsoft.com/office/drawing/2018/hyperlinkcolor" val="tx"/>
                    </a:ext>
                  </a:extLst>
                </a:hlinkClick>
              </a:rPr>
              <a:t>destroyed</a:t>
            </a:r>
            <a:r>
              <a:rPr lang="en-US" sz="4000" dirty="0"/>
              <a:t>, saith the Lord; for I am the Lord thy God, and will destroy her if she abide not in my law.”</a:t>
            </a:r>
          </a:p>
          <a:p>
            <a:pPr marL="0" indent="0">
              <a:buNone/>
            </a:pPr>
            <a:r>
              <a:rPr lang="en-US" sz="4000" dirty="0">
                <a:hlinkClick r:id="rId4"/>
              </a:rPr>
              <a:t>https://www.churchofjesuschrist.org/topics/the-manifesto-and-the-end-of-plural-marriage?lang=eng</a:t>
            </a:r>
            <a:r>
              <a:rPr lang="en-US" sz="4000" dirty="0"/>
              <a:t> (Retrieved 10/16/20190</a:t>
            </a:r>
          </a:p>
          <a:p>
            <a:pPr marL="0" indent="0">
              <a:buNone/>
            </a:pPr>
            <a:endParaRPr lang="en-US" dirty="0"/>
          </a:p>
        </p:txBody>
      </p:sp>
    </p:spTree>
    <p:extLst>
      <p:ext uri="{BB962C8B-B14F-4D97-AF65-F5344CB8AC3E}">
        <p14:creationId xmlns:p14="http://schemas.microsoft.com/office/powerpoint/2010/main" val="18692768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35B16-CCD2-46B1-8FD8-06D90B0EA65F}"/>
              </a:ext>
            </a:extLst>
          </p:cNvPr>
          <p:cNvSpPr>
            <a:spLocks noGrp="1"/>
          </p:cNvSpPr>
          <p:nvPr>
            <p:ph idx="1"/>
          </p:nvPr>
        </p:nvSpPr>
        <p:spPr>
          <a:xfrm>
            <a:off x="479685" y="494675"/>
            <a:ext cx="11212643" cy="6026046"/>
          </a:xfrm>
        </p:spPr>
        <p:txBody>
          <a:bodyPr>
            <a:normAutofit/>
          </a:bodyPr>
          <a:lstStyle/>
          <a:p>
            <a:pPr marL="0" indent="0">
              <a:buNone/>
            </a:pPr>
            <a:r>
              <a:rPr lang="en-US" sz="3200" b="1" dirty="0"/>
              <a:t>2 Corinthians 11</a:t>
            </a:r>
          </a:p>
          <a:p>
            <a:pPr marL="0" indent="0">
              <a:buNone/>
            </a:pPr>
            <a:r>
              <a:rPr lang="en-US" sz="3200" b="1" dirty="0"/>
              <a:t>12 </a:t>
            </a:r>
            <a:r>
              <a:rPr lang="en-US" sz="3200" dirty="0"/>
              <a:t>“But what I do, I will also continue to do, that I may cut off the opportunity from those who desire an opportunity to be regarded just as we are in the things of which they boast. </a:t>
            </a:r>
          </a:p>
          <a:p>
            <a:pPr marL="0" indent="0">
              <a:buNone/>
            </a:pPr>
            <a:r>
              <a:rPr lang="en-US" sz="3200" b="1" dirty="0"/>
              <a:t>13 </a:t>
            </a:r>
            <a:r>
              <a:rPr lang="en-US" sz="3200" dirty="0"/>
              <a:t>For such </a:t>
            </a:r>
            <a:r>
              <a:rPr lang="en-US" sz="3200" i="1" dirty="0"/>
              <a:t>are</a:t>
            </a:r>
            <a:r>
              <a:rPr lang="en-US" sz="3200" dirty="0"/>
              <a:t> false apostles, deceitful workers, transforming themselves into apostles of Christ. </a:t>
            </a:r>
          </a:p>
          <a:p>
            <a:pPr marL="0" indent="0">
              <a:buNone/>
            </a:pPr>
            <a:r>
              <a:rPr lang="en-US" sz="3200" b="1" dirty="0"/>
              <a:t>14 </a:t>
            </a:r>
            <a:r>
              <a:rPr lang="en-US" sz="3200" dirty="0"/>
              <a:t>And no wonder! For Satan himself transforms himself into an angel of light. </a:t>
            </a:r>
          </a:p>
          <a:p>
            <a:pPr marL="0" indent="0">
              <a:buNone/>
            </a:pPr>
            <a:r>
              <a:rPr lang="en-US" sz="3200" b="1" dirty="0"/>
              <a:t>15 </a:t>
            </a:r>
            <a:r>
              <a:rPr lang="en-US" sz="3200" dirty="0"/>
              <a:t>Therefore </a:t>
            </a:r>
            <a:r>
              <a:rPr lang="en-US" sz="3200" i="1" dirty="0"/>
              <a:t>it is</a:t>
            </a:r>
            <a:r>
              <a:rPr lang="en-US" sz="3200" dirty="0"/>
              <a:t> no great thing if his ministers also transform themselves into ministers of righteousness, whose end will be according to their works.”</a:t>
            </a:r>
          </a:p>
        </p:txBody>
      </p:sp>
    </p:spTree>
    <p:extLst>
      <p:ext uri="{BB962C8B-B14F-4D97-AF65-F5344CB8AC3E}">
        <p14:creationId xmlns:p14="http://schemas.microsoft.com/office/powerpoint/2010/main" val="35501339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25DAE9-0D10-4123-92EA-D4AD749600D5}"/>
              </a:ext>
            </a:extLst>
          </p:cNvPr>
          <p:cNvSpPr>
            <a:spLocks noGrp="1"/>
          </p:cNvSpPr>
          <p:nvPr>
            <p:ph idx="1"/>
          </p:nvPr>
        </p:nvSpPr>
        <p:spPr>
          <a:xfrm>
            <a:off x="389744" y="464695"/>
            <a:ext cx="11317574" cy="5831174"/>
          </a:xfrm>
        </p:spPr>
        <p:txBody>
          <a:bodyPr>
            <a:normAutofit fontScale="77500" lnSpcReduction="20000"/>
          </a:bodyPr>
          <a:lstStyle/>
          <a:p>
            <a:pPr marL="0" indent="0">
              <a:buNone/>
            </a:pPr>
            <a:r>
              <a:rPr lang="en-US" b="1" dirty="0">
                <a:hlinkClick r:id="rId2" tooltip="Matthew 7:15"/>
              </a:rPr>
              <a:t>Matthew 7:15</a:t>
            </a:r>
            <a:r>
              <a:rPr lang="en-US" dirty="0"/>
              <a:t> - “Beware of false prophets, which come to you in sheep's clothing, but inwardly they are ravening wolves.”</a:t>
            </a:r>
          </a:p>
          <a:p>
            <a:pPr marL="0" indent="0">
              <a:buNone/>
            </a:pPr>
            <a:br>
              <a:rPr lang="en-US" dirty="0"/>
            </a:br>
            <a:r>
              <a:rPr lang="en-US" b="1" dirty="0">
                <a:hlinkClick r:id="rId3" tooltip="Matthew 24:24"/>
              </a:rPr>
              <a:t>Matthew 24:24</a:t>
            </a:r>
            <a:r>
              <a:rPr lang="en-US" dirty="0"/>
              <a:t> - “For there shall arise false Christs, and false prophets, and shall shew great signs and wonders; insomuch that, if [it were] possible, they shall deceive the very elect.”</a:t>
            </a:r>
            <a:br>
              <a:rPr lang="en-US" dirty="0"/>
            </a:br>
            <a:endParaRPr lang="en-US" dirty="0"/>
          </a:p>
          <a:p>
            <a:pPr marL="0" indent="0">
              <a:buNone/>
            </a:pPr>
            <a:r>
              <a:rPr lang="en-US" b="1" dirty="0">
                <a:hlinkClick r:id="rId4" tooltip="Romans 16:18"/>
              </a:rPr>
              <a:t>Romans 16:18</a:t>
            </a:r>
            <a:r>
              <a:rPr lang="en-US" dirty="0"/>
              <a:t> - “For they that are such serve not our Lord Jesus Christ, but their own belly; and by good words and fair speeches deceive the hearts of the simple.”</a:t>
            </a:r>
            <a:br>
              <a:rPr lang="en-US" dirty="0"/>
            </a:br>
            <a:br>
              <a:rPr lang="en-US" dirty="0"/>
            </a:br>
            <a:br>
              <a:rPr lang="en-US" dirty="0"/>
            </a:br>
            <a:r>
              <a:rPr lang="en-US" b="1" dirty="0">
                <a:hlinkClick r:id="rId5" tooltip="1 John 4:1"/>
              </a:rPr>
              <a:t>1 John 4:1</a:t>
            </a:r>
            <a:r>
              <a:rPr lang="en-US" dirty="0"/>
              <a:t> - “Beloved, believe not every spirit, but try the spirits whether they are of God: because many false prophets are gone out into the world.”</a:t>
            </a:r>
            <a:br>
              <a:rPr lang="en-US" dirty="0"/>
            </a:br>
            <a:br>
              <a:rPr lang="en-US" dirty="0"/>
            </a:br>
            <a:br>
              <a:rPr lang="en-US" dirty="0"/>
            </a:br>
            <a:r>
              <a:rPr lang="en-US" b="1" dirty="0">
                <a:hlinkClick r:id="rId6" tooltip="2 Peter 2:1"/>
              </a:rPr>
              <a:t>2 Peter 2:1</a:t>
            </a:r>
            <a:r>
              <a:rPr lang="en-US" dirty="0"/>
              <a:t> - “But there were false prophets also among the people, even as there shall be false teachers among you, who privily shall bring in damnable heresies, even denying the Lord that bought them, and bring upon themselves swift destruction.”</a:t>
            </a:r>
            <a:br>
              <a:rPr lang="en-US" dirty="0"/>
            </a:br>
            <a:br>
              <a:rPr lang="en-US" dirty="0"/>
            </a:br>
            <a:br>
              <a:rPr lang="en-US" dirty="0"/>
            </a:br>
            <a:r>
              <a:rPr lang="en-US" b="1" dirty="0">
                <a:hlinkClick r:id="rId7" tooltip="Deuteronomy 18:20"/>
              </a:rPr>
              <a:t>Deuteronomy 18:20</a:t>
            </a:r>
            <a:r>
              <a:rPr lang="en-US" dirty="0"/>
              <a:t> - “But the prophet, which shall presume to speak a word in my name, which I have not commanded him to speak, or that shall speak in the name of other gods, even that prophet shall die.”</a:t>
            </a:r>
            <a:br>
              <a:rPr lang="en-US" dirty="0"/>
            </a:br>
            <a:endParaRPr lang="en-US" dirty="0"/>
          </a:p>
        </p:txBody>
      </p:sp>
    </p:spTree>
    <p:extLst>
      <p:ext uri="{BB962C8B-B14F-4D97-AF65-F5344CB8AC3E}">
        <p14:creationId xmlns:p14="http://schemas.microsoft.com/office/powerpoint/2010/main" val="1027978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B9AF8A-9541-469D-A40E-41BAD6DA521F}"/>
              </a:ext>
            </a:extLst>
          </p:cNvPr>
          <p:cNvSpPr>
            <a:spLocks noGrp="1"/>
          </p:cNvSpPr>
          <p:nvPr>
            <p:ph idx="1"/>
          </p:nvPr>
        </p:nvSpPr>
        <p:spPr>
          <a:xfrm>
            <a:off x="838200" y="530087"/>
            <a:ext cx="10515600" cy="5646876"/>
          </a:xfrm>
        </p:spPr>
        <p:txBody>
          <a:bodyPr>
            <a:normAutofit fontScale="92500"/>
          </a:bodyPr>
          <a:lstStyle/>
          <a:p>
            <a:pPr marL="0" indent="0">
              <a:buNone/>
            </a:pPr>
            <a:r>
              <a:rPr lang="en-US" b="1" dirty="0"/>
              <a:t>3. The Cell</a:t>
            </a:r>
            <a:r>
              <a:rPr lang="en-US" dirty="0"/>
              <a:t> (biology) The </a:t>
            </a:r>
            <a:r>
              <a:rPr lang="en-US" b="1" dirty="0"/>
              <a:t>cell</a:t>
            </a:r>
            <a:r>
              <a:rPr lang="en-US" dirty="0"/>
              <a:t> is the structural and functional unit of all living organisms, and is sometimes called the "building block of life." Some organisms, such as bacteria, are unicellular, consisting of a single </a:t>
            </a:r>
            <a:r>
              <a:rPr lang="en-US" b="1" dirty="0"/>
              <a:t>cell</a:t>
            </a:r>
            <a:r>
              <a:rPr lang="en-US" dirty="0"/>
              <a:t>.</a:t>
            </a:r>
          </a:p>
          <a:p>
            <a:pPr marL="0" indent="0">
              <a:buNone/>
            </a:pPr>
            <a:r>
              <a:rPr lang="en-US" dirty="0">
                <a:hlinkClick r:id="" action="ppaction://noaction"/>
              </a:rPr>
              <a:t>Cell (biology) - ScienceDaily</a:t>
            </a:r>
          </a:p>
          <a:p>
            <a:pPr marL="0" indent="0">
              <a:buNone/>
            </a:pPr>
            <a:r>
              <a:rPr lang="en-US" dirty="0">
                <a:hlinkClick r:id="" action="ppaction://noaction"/>
              </a:rPr>
              <a:t>https://www.sciencedaily.com/terms/cell_(biology).htm</a:t>
            </a:r>
          </a:p>
          <a:p>
            <a:pPr marL="0" indent="0">
              <a:buNone/>
            </a:pPr>
            <a:r>
              <a:rPr lang="en-US" dirty="0"/>
              <a:t>(Retrieved on 08/05/2019)</a:t>
            </a:r>
          </a:p>
          <a:p>
            <a:pPr marL="0" indent="0">
              <a:buNone/>
            </a:pPr>
            <a:endParaRPr lang="en-US" dirty="0"/>
          </a:p>
          <a:p>
            <a:pPr marL="0" indent="0">
              <a:buNone/>
            </a:pPr>
            <a:r>
              <a:rPr lang="en-US" b="1" dirty="0"/>
              <a:t>How wide is a DNA stand?</a:t>
            </a:r>
          </a:p>
          <a:p>
            <a:pPr marL="0" indent="0">
              <a:buNone/>
            </a:pPr>
            <a:r>
              <a:rPr lang="en-US" dirty="0"/>
              <a:t>DNA is stored in the nucleus of cells. It is an extremely thin molecule averaging about 2 nanometers in width. A nanometer is one-billionth of a meter. To put this in perspective, a human hair is approximately 80,000 nanometers wide.</a:t>
            </a:r>
          </a:p>
          <a:p>
            <a:pPr marL="0" indent="0">
              <a:buNone/>
            </a:pPr>
            <a:r>
              <a:rPr lang="en-US" dirty="0">
                <a:hlinkClick r:id="rId2"/>
              </a:rPr>
              <a:t>https://www.mrsec.psu.edu/content/how-see-dna-naked-eye</a:t>
            </a:r>
            <a:endParaRPr lang="en-US" dirty="0"/>
          </a:p>
        </p:txBody>
      </p:sp>
    </p:spTree>
    <p:extLst>
      <p:ext uri="{BB962C8B-B14F-4D97-AF65-F5344CB8AC3E}">
        <p14:creationId xmlns:p14="http://schemas.microsoft.com/office/powerpoint/2010/main" val="454284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31C33-5150-4179-BF65-149FF44ED34F}"/>
              </a:ext>
            </a:extLst>
          </p:cNvPr>
          <p:cNvSpPr>
            <a:spLocks noGrp="1"/>
          </p:cNvSpPr>
          <p:nvPr>
            <p:ph idx="1"/>
          </p:nvPr>
        </p:nvSpPr>
        <p:spPr>
          <a:xfrm>
            <a:off x="838200" y="636104"/>
            <a:ext cx="10515600" cy="5540859"/>
          </a:xfrm>
        </p:spPr>
        <p:txBody>
          <a:bodyPr>
            <a:normAutofit fontScale="92500"/>
          </a:bodyPr>
          <a:lstStyle/>
          <a:p>
            <a:pPr marL="0" indent="0">
              <a:buNone/>
            </a:pPr>
            <a:r>
              <a:rPr lang="en-US" sz="3600" dirty="0"/>
              <a:t>A single byte (or 8 </a:t>
            </a:r>
            <a:r>
              <a:rPr lang="en-US" sz="3600" b="1" dirty="0"/>
              <a:t>bits</a:t>
            </a:r>
            <a:r>
              <a:rPr lang="en-US" sz="3600" dirty="0"/>
              <a:t>) can represent by 4 </a:t>
            </a:r>
            <a:r>
              <a:rPr lang="en-US" sz="3600" b="1" dirty="0"/>
              <a:t>DNA</a:t>
            </a:r>
            <a:r>
              <a:rPr lang="en-US" sz="3600" dirty="0"/>
              <a:t> base pairs. In order to represent the entire diploid human genome in terms of bytes, we can perform the following calculations: 6×10^9 base pairs/diploid genome x 1 byte/4 base pairs = 1.5×10^9 bytes or 1.5 Gigabytes, about 2 CDs worth of space!</a:t>
            </a:r>
          </a:p>
          <a:p>
            <a:pPr marL="0" indent="0">
              <a:buNone/>
            </a:pPr>
            <a:r>
              <a:rPr lang="en-US" sz="3600" dirty="0">
                <a:hlinkClick r:id="rId2"/>
              </a:rPr>
              <a:t>https://bitesizebio.com/8378/how-much-information-is-stored-in-the-human-genome/</a:t>
            </a:r>
            <a:endParaRPr lang="en-US" sz="3600" dirty="0"/>
          </a:p>
          <a:p>
            <a:pPr marL="0" indent="0">
              <a:buNone/>
            </a:pPr>
            <a:r>
              <a:rPr lang="en-US" b="1" dirty="0"/>
              <a:t>Diploid</a:t>
            </a:r>
            <a:r>
              <a:rPr lang="en-US" dirty="0"/>
              <a:t> cells have two homologous copies of each </a:t>
            </a:r>
            <a:r>
              <a:rPr lang="en-US" b="1" dirty="0"/>
              <a:t>chromosome</a:t>
            </a:r>
            <a:r>
              <a:rPr lang="en-US" dirty="0"/>
              <a:t>, usually one from the mother and one from the father. ... Human </a:t>
            </a:r>
            <a:r>
              <a:rPr lang="en-US" b="1" dirty="0"/>
              <a:t>diploid</a:t>
            </a:r>
            <a:r>
              <a:rPr lang="en-US" dirty="0"/>
              <a:t> cells have 46 </a:t>
            </a:r>
            <a:r>
              <a:rPr lang="en-US" b="1" dirty="0"/>
              <a:t>chromosomes </a:t>
            </a:r>
            <a:r>
              <a:rPr lang="en-US" sz="3600" dirty="0">
                <a:hlinkClick r:id="rId3"/>
              </a:rPr>
              <a:t>https://www.nature.com/scitable/definition/diploid-310/</a:t>
            </a:r>
            <a:endParaRPr lang="en-US" sz="36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74297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4BF650-2817-4373-B494-195AE6497396}"/>
              </a:ext>
            </a:extLst>
          </p:cNvPr>
          <p:cNvSpPr>
            <a:spLocks noGrp="1"/>
          </p:cNvSpPr>
          <p:nvPr>
            <p:ph idx="1"/>
          </p:nvPr>
        </p:nvSpPr>
        <p:spPr>
          <a:xfrm>
            <a:off x="838200" y="490330"/>
            <a:ext cx="10515600" cy="5686633"/>
          </a:xfrm>
        </p:spPr>
        <p:txBody>
          <a:bodyPr/>
          <a:lstStyle/>
          <a:p>
            <a:pPr marL="0" indent="0">
              <a:buNone/>
            </a:pPr>
            <a:r>
              <a:rPr lang="en-US" b="1" dirty="0"/>
              <a:t>Data storage across the whole organism</a:t>
            </a:r>
            <a:endParaRPr lang="en-US" dirty="0"/>
          </a:p>
          <a:p>
            <a:pPr marL="0" indent="0">
              <a:buNone/>
            </a:pPr>
            <a:r>
              <a:rPr lang="en-US" dirty="0"/>
              <a:t>Some interesting question could follow. For example, how many megabytes of genetic data are stored in the human body? </a:t>
            </a:r>
          </a:p>
          <a:p>
            <a:pPr marL="0" indent="0">
              <a:buNone/>
            </a:pPr>
            <a:r>
              <a:rPr lang="en-US" dirty="0"/>
              <a:t>For simplicity’s sake, let’s ignore the microbiome (all non-human cells that live in our body), and focus only on the cells that make up our body. Estimates for the number of cells in the human body range between 10 trillion and 100 trillion. Let us take 100 trillion cells as the generally accepted estimate. So, given that each diploid cell contains 1.5 GB of data (this is very approximate, as I am only accounting for the diploid cells and ignoring the haploid sperm and egg cells in our body), the approximate amount of data stored in the human body is:</a:t>
            </a:r>
          </a:p>
          <a:p>
            <a:pPr marL="0" indent="0">
              <a:buNone/>
            </a:pPr>
            <a:r>
              <a:rPr lang="en-US" u="sng" dirty="0"/>
              <a:t>1.5 </a:t>
            </a:r>
            <a:r>
              <a:rPr lang="en-US" u="sng" dirty="0" err="1"/>
              <a:t>Gbytes</a:t>
            </a:r>
            <a:r>
              <a:rPr lang="en-US" u="sng" dirty="0"/>
              <a:t> x 100 trillion cells = 150 trillion </a:t>
            </a:r>
            <a:r>
              <a:rPr lang="en-US" u="sng" dirty="0" err="1"/>
              <a:t>Gbytes</a:t>
            </a:r>
            <a:r>
              <a:rPr lang="en-US" u="sng" dirty="0"/>
              <a:t> or 150×10^12 x 10^9 bytes = 150 Zettabytes (10^21)!!!</a:t>
            </a:r>
            <a:endParaRPr lang="en-US" dirty="0"/>
          </a:p>
          <a:p>
            <a:pPr marL="0" indent="0">
              <a:buNone/>
            </a:pPr>
            <a:endParaRPr lang="en-US" dirty="0"/>
          </a:p>
        </p:txBody>
      </p:sp>
    </p:spTree>
    <p:extLst>
      <p:ext uri="{BB962C8B-B14F-4D97-AF65-F5344CB8AC3E}">
        <p14:creationId xmlns:p14="http://schemas.microsoft.com/office/powerpoint/2010/main" val="892931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6139B3-BDCA-4F7C-9EBE-B84CF92DA582}"/>
              </a:ext>
            </a:extLst>
          </p:cNvPr>
          <p:cNvSpPr>
            <a:spLocks noGrp="1"/>
          </p:cNvSpPr>
          <p:nvPr>
            <p:ph idx="1"/>
          </p:nvPr>
        </p:nvSpPr>
        <p:spPr>
          <a:xfrm>
            <a:off x="838200" y="539301"/>
            <a:ext cx="10515600" cy="5779398"/>
          </a:xfrm>
        </p:spPr>
        <p:txBody>
          <a:bodyPr>
            <a:normAutofit fontScale="92500" lnSpcReduction="20000"/>
          </a:bodyPr>
          <a:lstStyle/>
          <a:p>
            <a:pPr marL="0" indent="0">
              <a:buNone/>
            </a:pPr>
            <a:r>
              <a:rPr lang="en-US" dirty="0"/>
              <a:t>Summing up all the elements in their various amounts in the human body and given their dolor value, we come to a grand total of just over $160.</a:t>
            </a:r>
          </a:p>
          <a:p>
            <a:pPr marL="0" indent="0">
              <a:buNone/>
            </a:pPr>
            <a:r>
              <a:rPr lang="en-US" dirty="0">
                <a:hlinkClick r:id="rId2"/>
              </a:rPr>
              <a:t>http://www.datagenetics.com/blog/april12011/</a:t>
            </a:r>
            <a:endParaRPr lang="en-US" dirty="0"/>
          </a:p>
          <a:p>
            <a:pPr marL="0" indent="0">
              <a:buNone/>
            </a:pPr>
            <a:r>
              <a:rPr lang="en-US" dirty="0"/>
              <a:t>(Retrieved 08/05/2019)</a:t>
            </a:r>
          </a:p>
          <a:p>
            <a:pPr marL="0" indent="0">
              <a:buNone/>
            </a:pPr>
            <a:endParaRPr lang="en-US" dirty="0"/>
          </a:p>
          <a:p>
            <a:pPr marL="0" indent="0">
              <a:buNone/>
            </a:pPr>
            <a:r>
              <a:rPr lang="en-US" dirty="0"/>
              <a:t>If you take out Potassium = $104</a:t>
            </a:r>
          </a:p>
          <a:p>
            <a:pPr marL="0" indent="0">
              <a:buNone/>
            </a:pPr>
            <a:r>
              <a:rPr lang="en-US" dirty="0"/>
              <a:t>And sodium                         = $28.57</a:t>
            </a:r>
          </a:p>
          <a:p>
            <a:pPr marL="0" indent="0">
              <a:buNone/>
            </a:pPr>
            <a:r>
              <a:rPr lang="en-US" dirty="0"/>
              <a:t>Our total worth </a:t>
            </a:r>
          </a:p>
          <a:p>
            <a:pPr marL="0" indent="0">
              <a:buNone/>
            </a:pPr>
            <a:r>
              <a:rPr lang="en-US" dirty="0"/>
              <a:t>in elements would be       = $27.43</a:t>
            </a:r>
          </a:p>
          <a:p>
            <a:pPr marL="0" indent="0">
              <a:buNone/>
            </a:pPr>
            <a:endParaRPr lang="en-US" dirty="0"/>
          </a:p>
          <a:p>
            <a:pPr marL="0" indent="0">
              <a:buNone/>
            </a:pPr>
            <a:r>
              <a:rPr lang="en-US" dirty="0"/>
              <a:t>According to a recent article in </a:t>
            </a:r>
            <a:r>
              <a:rPr lang="en-US" i="1" dirty="0"/>
              <a:t>Wired</a:t>
            </a:r>
            <a:r>
              <a:rPr lang="en-US" dirty="0"/>
              <a:t> magazine, a body could be worth up to $45 million — Calculated by selling the bone marrow, DNA, lungs, kidneys, heart … as components. </a:t>
            </a:r>
            <a:r>
              <a:rPr lang="en-US" dirty="0">
                <a:hlinkClick r:id="rId2"/>
              </a:rPr>
              <a:t>http://www.datagenetics.com/blog/april12011/</a:t>
            </a:r>
            <a:endParaRPr lang="en-US" dirty="0"/>
          </a:p>
          <a:p>
            <a:pPr marL="0" indent="0">
              <a:buNone/>
            </a:pPr>
            <a:r>
              <a:rPr lang="en-US" dirty="0"/>
              <a:t>(Retrieved 08/05/2019)</a:t>
            </a:r>
          </a:p>
        </p:txBody>
      </p:sp>
    </p:spTree>
    <p:extLst>
      <p:ext uri="{BB962C8B-B14F-4D97-AF65-F5344CB8AC3E}">
        <p14:creationId xmlns:p14="http://schemas.microsoft.com/office/powerpoint/2010/main" val="3896001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AF90CC-6C09-408E-AFE1-F5F83F11F8AF}"/>
              </a:ext>
            </a:extLst>
          </p:cNvPr>
          <p:cNvSpPr>
            <a:spLocks noGrp="1"/>
          </p:cNvSpPr>
          <p:nvPr>
            <p:ph idx="1"/>
          </p:nvPr>
        </p:nvSpPr>
        <p:spPr>
          <a:xfrm>
            <a:off x="449705" y="494675"/>
            <a:ext cx="11047751" cy="5831174"/>
          </a:xfrm>
        </p:spPr>
        <p:txBody>
          <a:bodyPr>
            <a:normAutofit/>
          </a:bodyPr>
          <a:lstStyle/>
          <a:p>
            <a:pPr marL="0" indent="0">
              <a:buNone/>
            </a:pPr>
            <a:endParaRPr lang="en-US" u="sng" dirty="0">
              <a:hlinkClick r:id="rId2"/>
            </a:endParaRPr>
          </a:p>
          <a:p>
            <a:pPr marL="0" indent="0">
              <a:buNone/>
            </a:pPr>
            <a:endParaRPr lang="en-US" b="1" dirty="0"/>
          </a:p>
          <a:p>
            <a:pPr marL="0" indent="0">
              <a:buNone/>
            </a:pPr>
            <a:endParaRPr lang="en-US" sz="3600" dirty="0"/>
          </a:p>
        </p:txBody>
      </p:sp>
      <p:sp>
        <p:nvSpPr>
          <p:cNvPr id="2" name="Rectangle 1">
            <a:extLst>
              <a:ext uri="{FF2B5EF4-FFF2-40B4-BE49-F238E27FC236}">
                <a16:creationId xmlns:a16="http://schemas.microsoft.com/office/drawing/2014/main" id="{A227942D-F6E8-425F-AD38-1E3D729897CC}"/>
              </a:ext>
            </a:extLst>
          </p:cNvPr>
          <p:cNvSpPr/>
          <p:nvPr/>
        </p:nvSpPr>
        <p:spPr>
          <a:xfrm>
            <a:off x="694543" y="532151"/>
            <a:ext cx="10649317" cy="2031325"/>
          </a:xfrm>
          <a:prstGeom prst="rect">
            <a:avLst/>
          </a:prstGeom>
        </p:spPr>
        <p:txBody>
          <a:bodyPr wrap="square">
            <a:spAutoFit/>
          </a:bodyPr>
          <a:lstStyle/>
          <a:p>
            <a:pPr algn="ctr">
              <a:lnSpc>
                <a:spcPct val="100000"/>
              </a:lnSpc>
            </a:pPr>
            <a:r>
              <a:rPr lang="en-US" sz="4400" dirty="0"/>
              <a:t>The Integrity of Scripture</a:t>
            </a:r>
          </a:p>
          <a:p>
            <a:pPr algn="ctr"/>
            <a:endParaRPr lang="en-US" b="1" dirty="0"/>
          </a:p>
          <a:p>
            <a:pPr algn="ctr"/>
            <a:r>
              <a:rPr lang="en-US" b="1" dirty="0"/>
              <a:t> </a:t>
            </a:r>
            <a:r>
              <a:rPr lang="en-US" sz="3200" b="1" dirty="0"/>
              <a:t>John 17</a:t>
            </a:r>
          </a:p>
          <a:p>
            <a:pPr algn="ctr"/>
            <a:r>
              <a:rPr lang="en-US" sz="3200" b="1" dirty="0"/>
              <a:t>17</a:t>
            </a:r>
            <a:r>
              <a:rPr lang="en-US" sz="3200" dirty="0"/>
              <a:t> “Sanctify them by Your truth. Your word is truth.”</a:t>
            </a:r>
          </a:p>
        </p:txBody>
      </p:sp>
    </p:spTree>
    <p:extLst>
      <p:ext uri="{BB962C8B-B14F-4D97-AF65-F5344CB8AC3E}">
        <p14:creationId xmlns:p14="http://schemas.microsoft.com/office/powerpoint/2010/main" val="4238970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1007</TotalTime>
  <Words>4530</Words>
  <Application>Microsoft Office PowerPoint</Application>
  <PresentationFormat>Widescreen</PresentationFormat>
  <Paragraphs>234</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 Wisner</dc:creator>
  <cp:lastModifiedBy>CCLC LiveStream</cp:lastModifiedBy>
  <cp:revision>125</cp:revision>
  <dcterms:created xsi:type="dcterms:W3CDTF">2019-10-10T18:52:11Z</dcterms:created>
  <dcterms:modified xsi:type="dcterms:W3CDTF">2020-01-09T01:43:16Z</dcterms:modified>
</cp:coreProperties>
</file>