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03" r:id="rId4"/>
    <p:sldId id="316" r:id="rId5"/>
    <p:sldId id="305" r:id="rId6"/>
    <p:sldId id="325" r:id="rId7"/>
    <p:sldId id="307" r:id="rId8"/>
    <p:sldId id="318" r:id="rId9"/>
    <p:sldId id="326" r:id="rId10"/>
    <p:sldId id="319" r:id="rId11"/>
    <p:sldId id="327" r:id="rId12"/>
    <p:sldId id="324" r:id="rId13"/>
    <p:sldId id="320" r:id="rId14"/>
    <p:sldId id="321" r:id="rId15"/>
    <p:sldId id="322" r:id="rId16"/>
    <p:sldId id="323" r:id="rId17"/>
    <p:sldId id="32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74" d="100"/>
          <a:sy n="74" d="100"/>
        </p:scale>
        <p:origin x="5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2/12/2020</a:t>
            </a:fld>
            <a:endParaRPr lang="en-US" dirty="0"/>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2/12/2020</a:t>
            </a:fld>
            <a:endParaRPr lang="en-US" dirty="0"/>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dirty="0"/>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habad.org/library/article_cdo/aid/464004/jewish/The-House-of-Jehu.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habad.org/library/article_cdo/aid/464004/jewish/The-House-of-Jehu.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yjewishlearning.com/article/hosea-amos-prophets-to-the-nort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ritannica.com/topic/biblical-literature/The-first-six-minor-prophets#ref59777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rriam-webster.com/dictionary/Covenant" TargetMode="External"/><Relationship Id="rId2" Type="http://schemas.openxmlformats.org/officeDocument/2006/relationships/hyperlink" Target="https://www.britannica.com/topic/Book-of-Hosea" TargetMode="External"/><Relationship Id="rId1" Type="http://schemas.openxmlformats.org/officeDocument/2006/relationships/slideLayout" Target="../slideLayouts/slideLayout2.xml"/><Relationship Id="rId4" Type="http://schemas.openxmlformats.org/officeDocument/2006/relationships/hyperlink" Target="https://www.britannica.com/topic/biblical-literature/The-first-six-minor-prophets#ref597771"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britannica.com/topic/biblical-literature/The-first-six-minor-prophets#ref5977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yjewishlearning.com/article/hosea-amos-prophets-to-the-nort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yjewishlearning.com/article/hosea-amos-prophets-to-the-nort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yjewishlearning.com/article/hosea-amos-prophets-to-the-nort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habad.org/library/article_cdo/aid/464004/jewish/The-House-of-Jehu.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habad.org/library/article_cdo/aid/464004/jewish/The-House-of-Jehu.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a:t>
            </a:r>
            <a:r>
              <a:rPr lang="en-US" b="1" dirty="0"/>
              <a:t>11</a:t>
            </a:r>
          </a:p>
          <a:p>
            <a:pPr>
              <a:lnSpc>
                <a:spcPct val="100000"/>
              </a:lnSpc>
            </a:pPr>
            <a:r>
              <a:rPr lang="en-US" b="1" dirty="0"/>
              <a:t>28</a:t>
            </a:r>
            <a:r>
              <a:rPr lang="en-US" dirty="0"/>
              <a:t>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b="1" dirty="0"/>
              <a:t>3 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3600" dirty="0"/>
              <a:t>Introduction To The Minor Prophets</a:t>
            </a:r>
          </a:p>
          <a:p>
            <a:pPr>
              <a:lnSpc>
                <a:spcPct val="100000"/>
              </a:lnSpc>
            </a:pPr>
            <a:r>
              <a:rPr lang="en-US" sz="3600" dirty="0"/>
              <a:t>Deuteronomy 5:6-21                                                                “‘You shall have no other gods before Me.”</a:t>
            </a:r>
          </a:p>
          <a:p>
            <a:pPr>
              <a:lnSpc>
                <a:spcPct val="100000"/>
              </a:lnSpc>
            </a:pPr>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sp>
        <p:nvSpPr>
          <p:cNvPr id="4" name="Rectangle 3">
            <a:extLst>
              <a:ext uri="{FF2B5EF4-FFF2-40B4-BE49-F238E27FC236}">
                <a16:creationId xmlns:a16="http://schemas.microsoft.com/office/drawing/2014/main" id="{4CBC27E1-2BD6-4895-A57E-FDE42C790357}"/>
              </a:ext>
            </a:extLst>
          </p:cNvPr>
          <p:cNvSpPr/>
          <p:nvPr/>
        </p:nvSpPr>
        <p:spPr>
          <a:xfrm>
            <a:off x="490330" y="437321"/>
            <a:ext cx="11370366" cy="5570756"/>
          </a:xfrm>
          <a:prstGeom prst="rect">
            <a:avLst/>
          </a:prstGeom>
        </p:spPr>
        <p:txBody>
          <a:bodyPr wrap="square">
            <a:spAutoFit/>
          </a:bodyPr>
          <a:lstStyle/>
          <a:p>
            <a:r>
              <a:rPr lang="en-US" sz="3600" dirty="0">
                <a:solidFill>
                  <a:srgbClr val="000000"/>
                </a:solidFill>
              </a:rPr>
              <a:t>Through this inconsistency Jehu lost many of his friends, among others the prophet Jonah who had once anointed him. The prophet foretold to Jehu that in recognition of his good deeds in behalf of G‑d's words he and three of his progeny would rule over Israel; but that they would eventually share the fate of the house of Jeroboam and Ahab. Even his own reign would never be a happy and enjoyable one. </a:t>
            </a:r>
          </a:p>
          <a:p>
            <a:endParaRPr lang="en-US" sz="2800" dirty="0">
              <a:solidFill>
                <a:srgbClr val="000000"/>
              </a:solidFill>
              <a:latin typeface="Arial" panose="020B0604020202020204" pitchFamily="34" charset="0"/>
            </a:endParaRPr>
          </a:p>
          <a:p>
            <a:r>
              <a:rPr lang="en-US" sz="2000" dirty="0"/>
              <a:t>(Retrieved on 02/10/2020) </a:t>
            </a:r>
            <a:r>
              <a:rPr lang="en-US" sz="2000" dirty="0">
                <a:hlinkClick r:id="rId2"/>
              </a:rPr>
              <a:t>https://www.chabad.org/library/article_cdo/aid/464004/jewish/The-House-of-Jehu.htm</a:t>
            </a:r>
            <a:endParaRPr lang="en-US"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90331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AAED16-1B1B-49A0-8A3A-132F155C45FD}"/>
              </a:ext>
            </a:extLst>
          </p:cNvPr>
          <p:cNvSpPr>
            <a:spLocks noGrp="1"/>
          </p:cNvSpPr>
          <p:nvPr>
            <p:ph idx="1"/>
          </p:nvPr>
        </p:nvSpPr>
        <p:spPr>
          <a:xfrm>
            <a:off x="331303" y="357808"/>
            <a:ext cx="11449879" cy="6188765"/>
          </a:xfrm>
        </p:spPr>
        <p:txBody>
          <a:bodyPr>
            <a:normAutofit/>
          </a:bodyPr>
          <a:lstStyle/>
          <a:p>
            <a:pPr marL="0" indent="0">
              <a:buNone/>
            </a:pPr>
            <a:r>
              <a:rPr lang="en-US" sz="3600" dirty="0">
                <a:solidFill>
                  <a:srgbClr val="000000"/>
                </a:solidFill>
              </a:rPr>
              <a:t>Indeed Jehu was never able to rest, but had to fight continually against various attacks, especially from the Syrian King </a:t>
            </a:r>
            <a:r>
              <a:rPr lang="en-US" sz="3600" dirty="0" err="1">
                <a:solidFill>
                  <a:srgbClr val="000000"/>
                </a:solidFill>
              </a:rPr>
              <a:t>Hazael</a:t>
            </a:r>
            <a:r>
              <a:rPr lang="en-US" sz="3600" dirty="0">
                <a:solidFill>
                  <a:srgbClr val="000000"/>
                </a:solidFill>
              </a:rPr>
              <a:t>. </a:t>
            </a:r>
          </a:p>
          <a:p>
            <a:pPr marL="0" indent="0">
              <a:buNone/>
            </a:pPr>
            <a:endParaRPr lang="en-US" dirty="0">
              <a:solidFill>
                <a:srgbClr val="000000"/>
              </a:solidFill>
            </a:endParaRPr>
          </a:p>
          <a:p>
            <a:pPr marL="0" indent="0">
              <a:buNone/>
            </a:pPr>
            <a:r>
              <a:rPr lang="en-US" sz="3600" dirty="0">
                <a:solidFill>
                  <a:srgbClr val="000000"/>
                </a:solidFill>
              </a:rPr>
              <a:t>The latter had invaded the territories of Gad, </a:t>
            </a:r>
            <a:r>
              <a:rPr lang="en-US" sz="3600" dirty="0" err="1">
                <a:solidFill>
                  <a:srgbClr val="000000"/>
                </a:solidFill>
              </a:rPr>
              <a:t>Reuben,and</a:t>
            </a:r>
            <a:r>
              <a:rPr lang="en-US" sz="3600" dirty="0">
                <a:solidFill>
                  <a:srgbClr val="000000"/>
                </a:solidFill>
              </a:rPr>
              <a:t> Manasseh on the eastern side of the </a:t>
            </a:r>
          </a:p>
          <a:p>
            <a:pPr marL="0" indent="0">
              <a:buNone/>
            </a:pPr>
            <a:r>
              <a:rPr lang="en-US" sz="3600" dirty="0">
                <a:solidFill>
                  <a:srgbClr val="000000"/>
                </a:solidFill>
              </a:rPr>
              <a:t>Jordan, and Jehu was unable to recover these important territories.  Jehu died after a reign of twenty-eight years and was succeeded by his son </a:t>
            </a:r>
            <a:r>
              <a:rPr lang="en-US" sz="3600" dirty="0" err="1">
                <a:solidFill>
                  <a:srgbClr val="000000"/>
                </a:solidFill>
              </a:rPr>
              <a:t>Jehoahaz</a:t>
            </a:r>
            <a:r>
              <a:rPr lang="en-US" sz="3600" dirty="0">
                <a:solidFill>
                  <a:srgbClr val="000000"/>
                </a:solidFill>
              </a:rPr>
              <a:t>. </a:t>
            </a:r>
          </a:p>
          <a:p>
            <a:pPr marL="0" indent="0">
              <a:buNone/>
            </a:pPr>
            <a:r>
              <a:rPr lang="en-US" sz="2000" dirty="0"/>
              <a:t>(Retrieved on 02/10/2020) </a:t>
            </a:r>
            <a:r>
              <a:rPr lang="en-US" sz="2000" dirty="0">
                <a:hlinkClick r:id="rId2"/>
              </a:rPr>
              <a:t>https://www.chabad.org/library/article_cdo/aid/464004/jewish/The-House-of-Jehu.htm</a:t>
            </a:r>
            <a:endParaRPr lang="en-US" sz="2000" dirty="0">
              <a:solidFill>
                <a:srgbClr val="000000"/>
              </a:solidFill>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5980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B1A225-7361-4E9C-BD02-88E49E4717E3}"/>
              </a:ext>
            </a:extLst>
          </p:cNvPr>
          <p:cNvSpPr>
            <a:spLocks noGrp="1"/>
          </p:cNvSpPr>
          <p:nvPr>
            <p:ph idx="1"/>
          </p:nvPr>
        </p:nvSpPr>
        <p:spPr>
          <a:xfrm>
            <a:off x="198783" y="318052"/>
            <a:ext cx="11569147" cy="6294783"/>
          </a:xfrm>
        </p:spPr>
        <p:txBody>
          <a:bodyPr>
            <a:normAutofit fontScale="92500" lnSpcReduction="20000"/>
          </a:bodyPr>
          <a:lstStyle/>
          <a:p>
            <a:pPr marL="0" indent="0">
              <a:buNone/>
            </a:pPr>
            <a:r>
              <a:rPr lang="en-US" sz="3900" dirty="0"/>
              <a:t>The end of the Jehu dynasty in the North came with the assassination of Jeroboam’s son Zechariah after a merely a year on the throne. Subsequently the kingdom descended into chaos. </a:t>
            </a:r>
          </a:p>
          <a:p>
            <a:endParaRPr lang="en-US" sz="2400" dirty="0"/>
          </a:p>
          <a:p>
            <a:pPr marL="0" indent="0">
              <a:buNone/>
            </a:pPr>
            <a:r>
              <a:rPr lang="en-US" sz="3900" dirty="0"/>
              <a:t>Between the death of Jeroboam and the fall of Samaria (the capital city) in 722, Israel had six kings, all but one of whom was assassinated. Beginning in 743 B.C.E., the westward sweep of the Assyrian Tiglath-Pileser III contributed significantly to this chaos. </a:t>
            </a:r>
          </a:p>
          <a:p>
            <a:pPr marL="0" indent="0">
              <a:buNone/>
            </a:pPr>
            <a:endParaRPr lang="en-US" sz="2400" dirty="0"/>
          </a:p>
          <a:p>
            <a:pPr marL="0" indent="0">
              <a:buNone/>
            </a:pPr>
            <a:r>
              <a:rPr lang="en-US" sz="3900" dirty="0"/>
              <a:t>The shifting patterns of foreign alliances, revolt against vassal status and return to payment of tribute are reflected in the book of Hosea. </a:t>
            </a:r>
          </a:p>
          <a:p>
            <a:pPr marL="0" indent="0">
              <a:buNone/>
            </a:pPr>
            <a:r>
              <a:rPr lang="en-US" sz="2400" dirty="0"/>
              <a:t>(Retrieved on 02/10/2020) </a:t>
            </a:r>
            <a:r>
              <a:rPr lang="en-US" sz="2400" dirty="0">
                <a:hlinkClick r:id="rId2"/>
              </a:rPr>
              <a:t>https://www.myjewishlearning.com/article/hosea-amos-prophets-to-the-north/</a:t>
            </a:r>
            <a:endParaRPr lang="en-US" sz="2400" dirty="0"/>
          </a:p>
          <a:p>
            <a:pPr marL="0" indent="0">
              <a:buNone/>
            </a:pPr>
            <a:endParaRPr lang="en-US" dirty="0"/>
          </a:p>
        </p:txBody>
      </p:sp>
    </p:spTree>
    <p:extLst>
      <p:ext uri="{BB962C8B-B14F-4D97-AF65-F5344CB8AC3E}">
        <p14:creationId xmlns:p14="http://schemas.microsoft.com/office/powerpoint/2010/main" val="241992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2" name="Rectangle 1">
            <a:extLst>
              <a:ext uri="{FF2B5EF4-FFF2-40B4-BE49-F238E27FC236}">
                <a16:creationId xmlns:a16="http://schemas.microsoft.com/office/drawing/2014/main" id="{D1EF915E-53FD-4BFF-9C86-0CBBB574CA59}"/>
              </a:ext>
            </a:extLst>
          </p:cNvPr>
          <p:cNvSpPr/>
          <p:nvPr/>
        </p:nvSpPr>
        <p:spPr>
          <a:xfrm>
            <a:off x="543339" y="344558"/>
            <a:ext cx="10959548" cy="6186309"/>
          </a:xfrm>
          <a:prstGeom prst="rect">
            <a:avLst/>
          </a:prstGeom>
        </p:spPr>
        <p:txBody>
          <a:bodyPr wrap="square">
            <a:spAutoFit/>
          </a:bodyPr>
          <a:lstStyle/>
          <a:p>
            <a:r>
              <a:rPr lang="en-US" sz="3600" b="1" dirty="0"/>
              <a:t>Hosea 1</a:t>
            </a:r>
          </a:p>
          <a:p>
            <a:r>
              <a:rPr lang="en-US" sz="3600" b="1" dirty="0">
                <a:solidFill>
                  <a:srgbClr val="000000"/>
                </a:solidFill>
              </a:rPr>
              <a:t>1 </a:t>
            </a:r>
            <a:r>
              <a:rPr lang="en-US" sz="3600" dirty="0">
                <a:solidFill>
                  <a:srgbClr val="000000"/>
                </a:solidFill>
              </a:rPr>
              <a:t>The word of the </a:t>
            </a:r>
            <a:r>
              <a:rPr lang="en-US" sz="3600" cap="small" dirty="0">
                <a:solidFill>
                  <a:srgbClr val="000000"/>
                </a:solidFill>
              </a:rPr>
              <a:t>Lord</a:t>
            </a:r>
            <a:r>
              <a:rPr lang="en-US" sz="3600" dirty="0">
                <a:solidFill>
                  <a:srgbClr val="000000"/>
                </a:solidFill>
              </a:rPr>
              <a:t> that came to Hosea the son of </a:t>
            </a:r>
            <a:r>
              <a:rPr lang="en-US" sz="3600" dirty="0" err="1">
                <a:solidFill>
                  <a:srgbClr val="000000"/>
                </a:solidFill>
              </a:rPr>
              <a:t>Beeri</a:t>
            </a:r>
            <a:r>
              <a:rPr lang="en-US" sz="3600" dirty="0">
                <a:solidFill>
                  <a:srgbClr val="000000"/>
                </a:solidFill>
              </a:rPr>
              <a:t>, in the days of Uzziah, Jotham, Ahaz, </a:t>
            </a:r>
            <a:r>
              <a:rPr lang="en-US" sz="3600" i="1" dirty="0">
                <a:solidFill>
                  <a:srgbClr val="000000"/>
                </a:solidFill>
              </a:rPr>
              <a:t>and</a:t>
            </a:r>
            <a:r>
              <a:rPr lang="en-US" sz="3600" dirty="0">
                <a:solidFill>
                  <a:srgbClr val="000000"/>
                </a:solidFill>
              </a:rPr>
              <a:t> </a:t>
            </a:r>
          </a:p>
          <a:p>
            <a:r>
              <a:rPr lang="en-US" sz="3600" dirty="0">
                <a:solidFill>
                  <a:srgbClr val="000000"/>
                </a:solidFill>
              </a:rPr>
              <a:t>Hezekiah, kings of Judah, and in the days of</a:t>
            </a:r>
          </a:p>
          <a:p>
            <a:r>
              <a:rPr lang="en-US" sz="3600" dirty="0">
                <a:solidFill>
                  <a:srgbClr val="000000"/>
                </a:solidFill>
              </a:rPr>
              <a:t>Jeroboam the son of </a:t>
            </a:r>
            <a:r>
              <a:rPr lang="en-US" sz="3600" dirty="0" err="1">
                <a:solidFill>
                  <a:srgbClr val="000000"/>
                </a:solidFill>
              </a:rPr>
              <a:t>Joash</a:t>
            </a:r>
            <a:r>
              <a:rPr lang="en-US" sz="3600" dirty="0">
                <a:solidFill>
                  <a:srgbClr val="000000"/>
                </a:solidFill>
              </a:rPr>
              <a:t>, king of Israel.</a:t>
            </a:r>
          </a:p>
          <a:p>
            <a:endParaRPr lang="en-US" sz="3600" dirty="0">
              <a:solidFill>
                <a:srgbClr val="000000"/>
              </a:solidFill>
            </a:endParaRPr>
          </a:p>
          <a:p>
            <a:r>
              <a:rPr lang="en-US" sz="3600" b="1" dirty="0"/>
              <a:t>2 </a:t>
            </a:r>
            <a:r>
              <a:rPr lang="en-US" sz="3600" dirty="0"/>
              <a:t>When the </a:t>
            </a:r>
            <a:r>
              <a:rPr lang="en-US" sz="3600" cap="small" dirty="0"/>
              <a:t>Lord</a:t>
            </a:r>
            <a:r>
              <a:rPr lang="en-US" sz="3600" dirty="0"/>
              <a:t> began to speak by Hosea, the </a:t>
            </a:r>
            <a:r>
              <a:rPr lang="en-US" sz="3600" cap="small" dirty="0"/>
              <a:t>Lord</a:t>
            </a:r>
            <a:r>
              <a:rPr lang="en-US" sz="3600" dirty="0"/>
              <a:t> said to Hosea: “Go, take yourself a wife of harlotry And </a:t>
            </a:r>
          </a:p>
          <a:p>
            <a:r>
              <a:rPr lang="en-US" sz="3600" dirty="0"/>
              <a:t>children of harlotry, For the land has committed great</a:t>
            </a:r>
          </a:p>
          <a:p>
            <a:r>
              <a:rPr lang="en-US" sz="3600" dirty="0"/>
              <a:t>harlotry </a:t>
            </a:r>
            <a:r>
              <a:rPr lang="en-US" sz="3600" i="1" dirty="0"/>
              <a:t>By departing</a:t>
            </a:r>
            <a:r>
              <a:rPr lang="en-US" sz="3600" dirty="0"/>
              <a:t> from the </a:t>
            </a:r>
            <a:r>
              <a:rPr lang="en-US" sz="3600" cap="small" dirty="0"/>
              <a:t>Lord</a:t>
            </a:r>
            <a:r>
              <a:rPr lang="en-US" sz="3600" dirty="0"/>
              <a:t>.”</a:t>
            </a:r>
          </a:p>
          <a:p>
            <a:endParaRPr lang="en-US" dirty="0"/>
          </a:p>
          <a:p>
            <a:endParaRPr lang="en-US" dirty="0"/>
          </a:p>
        </p:txBody>
      </p:sp>
    </p:spTree>
    <p:extLst>
      <p:ext uri="{BB962C8B-B14F-4D97-AF65-F5344CB8AC3E}">
        <p14:creationId xmlns:p14="http://schemas.microsoft.com/office/powerpoint/2010/main" val="325101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sp>
        <p:nvSpPr>
          <p:cNvPr id="4" name="Rectangle 3">
            <a:extLst>
              <a:ext uri="{FF2B5EF4-FFF2-40B4-BE49-F238E27FC236}">
                <a16:creationId xmlns:a16="http://schemas.microsoft.com/office/drawing/2014/main" id="{766D2E8F-EB03-4ED6-A8FE-FB88CAA34139}"/>
              </a:ext>
            </a:extLst>
          </p:cNvPr>
          <p:cNvSpPr/>
          <p:nvPr/>
        </p:nvSpPr>
        <p:spPr>
          <a:xfrm>
            <a:off x="490329" y="424070"/>
            <a:ext cx="10863469" cy="6186309"/>
          </a:xfrm>
          <a:prstGeom prst="rect">
            <a:avLst/>
          </a:prstGeom>
        </p:spPr>
        <p:txBody>
          <a:bodyPr wrap="square">
            <a:spAutoFit/>
          </a:bodyPr>
          <a:lstStyle/>
          <a:p>
            <a:r>
              <a:rPr lang="en-US" sz="3600" b="1" dirty="0"/>
              <a:t>Hosea 1</a:t>
            </a:r>
          </a:p>
          <a:p>
            <a:r>
              <a:rPr lang="en-US" sz="3600" b="1" dirty="0"/>
              <a:t>3 </a:t>
            </a:r>
            <a:r>
              <a:rPr lang="en-US" sz="3600" dirty="0"/>
              <a:t>So he went and took Gomer the daughter of </a:t>
            </a:r>
            <a:r>
              <a:rPr lang="en-US" sz="3600" dirty="0" err="1"/>
              <a:t>Diblaim</a:t>
            </a:r>
            <a:r>
              <a:rPr lang="en-US" sz="3600" dirty="0"/>
              <a:t>, and she conceived and bore him a son. </a:t>
            </a:r>
          </a:p>
          <a:p>
            <a:endParaRPr lang="en-US" sz="3600" dirty="0"/>
          </a:p>
          <a:p>
            <a:r>
              <a:rPr lang="en-US" sz="3600" b="1" dirty="0"/>
              <a:t>4 </a:t>
            </a:r>
            <a:r>
              <a:rPr lang="en-US" sz="3600" dirty="0"/>
              <a:t>Then the </a:t>
            </a:r>
            <a:r>
              <a:rPr lang="en-US" sz="3600" cap="small" dirty="0"/>
              <a:t>Lord</a:t>
            </a:r>
            <a:r>
              <a:rPr lang="en-US" sz="3600" dirty="0"/>
              <a:t> said to him: “Call his name Jezreel, For in a little </a:t>
            </a:r>
            <a:r>
              <a:rPr lang="en-US" sz="3600" i="1" dirty="0"/>
              <a:t>while </a:t>
            </a:r>
            <a:r>
              <a:rPr lang="en-US" sz="3600" dirty="0"/>
              <a:t>I will avenge the bloodshed of Jezreel on the house of Jehu, And bring an end to the kingdom of the house of Israel.</a:t>
            </a:r>
          </a:p>
          <a:p>
            <a:endParaRPr lang="en-US" sz="3600" dirty="0"/>
          </a:p>
          <a:p>
            <a:r>
              <a:rPr lang="en-US" sz="3600" b="1" dirty="0"/>
              <a:t>5 </a:t>
            </a:r>
            <a:r>
              <a:rPr lang="en-US" sz="3600" dirty="0"/>
              <a:t>It shall come to pass in that day That I will break the bow of Israel in the Valley of Jezreel.”</a:t>
            </a:r>
          </a:p>
        </p:txBody>
      </p:sp>
    </p:spTree>
    <p:extLst>
      <p:ext uri="{BB962C8B-B14F-4D97-AF65-F5344CB8AC3E}">
        <p14:creationId xmlns:p14="http://schemas.microsoft.com/office/powerpoint/2010/main" val="271028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2" name="Rectangle 1">
            <a:extLst>
              <a:ext uri="{FF2B5EF4-FFF2-40B4-BE49-F238E27FC236}">
                <a16:creationId xmlns:a16="http://schemas.microsoft.com/office/drawing/2014/main" id="{8FECF03F-E382-41B4-8D97-C6E081D0D697}"/>
              </a:ext>
            </a:extLst>
          </p:cNvPr>
          <p:cNvSpPr/>
          <p:nvPr/>
        </p:nvSpPr>
        <p:spPr>
          <a:xfrm>
            <a:off x="424070" y="344556"/>
            <a:ext cx="11184834" cy="6247864"/>
          </a:xfrm>
          <a:prstGeom prst="rect">
            <a:avLst/>
          </a:prstGeom>
        </p:spPr>
        <p:txBody>
          <a:bodyPr wrap="square">
            <a:spAutoFit/>
          </a:bodyPr>
          <a:lstStyle/>
          <a:p>
            <a:r>
              <a:rPr lang="en-US" sz="3600" b="1" dirty="0"/>
              <a:t>Hosea 1</a:t>
            </a:r>
          </a:p>
          <a:p>
            <a:r>
              <a:rPr lang="en-US" sz="3600" b="1" dirty="0"/>
              <a:t>6 </a:t>
            </a:r>
            <a:r>
              <a:rPr lang="en-US" sz="3600" dirty="0"/>
              <a:t>And she conceived again and bore a daughter. Then </a:t>
            </a:r>
            <a:r>
              <a:rPr lang="en-US" sz="3600" i="1" dirty="0"/>
              <a:t>God</a:t>
            </a:r>
          </a:p>
          <a:p>
            <a:r>
              <a:rPr lang="en-US" sz="3600" dirty="0"/>
              <a:t>said to him: “Call her name Lo-</a:t>
            </a:r>
            <a:r>
              <a:rPr lang="en-US" sz="3600" dirty="0" err="1"/>
              <a:t>Ruhamah</a:t>
            </a:r>
            <a:r>
              <a:rPr lang="en-US" sz="3600" dirty="0"/>
              <a:t> </a:t>
            </a:r>
            <a:r>
              <a:rPr lang="en-US" sz="2800" dirty="0"/>
              <a:t>(No mercy)</a:t>
            </a:r>
            <a:r>
              <a:rPr lang="en-US" sz="3600" dirty="0"/>
              <a:t>, For I will no longer have mercy on the house of Israel, But I will utterly take them away.</a:t>
            </a:r>
          </a:p>
          <a:p>
            <a:br>
              <a:rPr lang="en-US" sz="2000" dirty="0"/>
            </a:br>
            <a:r>
              <a:rPr lang="en-US" sz="3600" b="1" dirty="0"/>
              <a:t>7 </a:t>
            </a:r>
            <a:r>
              <a:rPr lang="en-US" sz="3600" dirty="0"/>
              <a:t>Yet I will have mercy on the house of Judah, Will save them by the </a:t>
            </a:r>
            <a:r>
              <a:rPr lang="en-US" sz="3600" cap="small" dirty="0"/>
              <a:t>Lord</a:t>
            </a:r>
            <a:r>
              <a:rPr lang="en-US" sz="3600" dirty="0"/>
              <a:t> their God, And will not save them by bow, Nor by sword or battle, By horses or horsemen.”</a:t>
            </a:r>
          </a:p>
          <a:p>
            <a:endParaRPr lang="en-US" sz="2000" dirty="0"/>
          </a:p>
          <a:p>
            <a:r>
              <a:rPr lang="en-US" sz="3600" b="1" dirty="0"/>
              <a:t>8 </a:t>
            </a:r>
            <a:r>
              <a:rPr lang="en-US" sz="3600" dirty="0"/>
              <a:t>Now when she had weaned Lo-</a:t>
            </a:r>
            <a:r>
              <a:rPr lang="en-US" sz="3600" dirty="0" err="1"/>
              <a:t>Ruhamah</a:t>
            </a:r>
            <a:r>
              <a:rPr lang="en-US" sz="3600" dirty="0"/>
              <a:t>, she conceived and bore a son.</a:t>
            </a:r>
          </a:p>
        </p:txBody>
      </p:sp>
    </p:spTree>
    <p:extLst>
      <p:ext uri="{BB962C8B-B14F-4D97-AF65-F5344CB8AC3E}">
        <p14:creationId xmlns:p14="http://schemas.microsoft.com/office/powerpoint/2010/main" val="262217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Autofit/>
          </a:bodyPr>
          <a:lstStyle/>
          <a:p>
            <a:pPr marL="0" indent="0">
              <a:buNone/>
            </a:pPr>
            <a:r>
              <a:rPr lang="en-US" sz="3600" b="1" dirty="0"/>
              <a:t>Hosea 1</a:t>
            </a:r>
          </a:p>
          <a:p>
            <a:pPr marL="0" indent="0">
              <a:buNone/>
            </a:pPr>
            <a:r>
              <a:rPr lang="en-US" sz="3600" b="1" dirty="0">
                <a:solidFill>
                  <a:srgbClr val="000000"/>
                </a:solidFill>
              </a:rPr>
              <a:t>9 </a:t>
            </a:r>
            <a:r>
              <a:rPr lang="en-US" sz="3600" dirty="0">
                <a:solidFill>
                  <a:srgbClr val="000000"/>
                </a:solidFill>
              </a:rPr>
              <a:t>Then </a:t>
            </a:r>
            <a:r>
              <a:rPr lang="en-US" sz="3600" i="1" dirty="0">
                <a:solidFill>
                  <a:srgbClr val="000000"/>
                </a:solidFill>
              </a:rPr>
              <a:t>God</a:t>
            </a:r>
            <a:r>
              <a:rPr lang="en-US" sz="3600" dirty="0">
                <a:solidFill>
                  <a:srgbClr val="000000"/>
                </a:solidFill>
              </a:rPr>
              <a:t> said: “Call his name Lo-Ammi </a:t>
            </a:r>
            <a:r>
              <a:rPr lang="en-US" dirty="0">
                <a:solidFill>
                  <a:srgbClr val="000000"/>
                </a:solidFill>
              </a:rPr>
              <a:t>(not my people)</a:t>
            </a:r>
            <a:r>
              <a:rPr lang="en-US" sz="3600" dirty="0">
                <a:solidFill>
                  <a:srgbClr val="000000"/>
                </a:solidFill>
              </a:rPr>
              <a:t>, For you </a:t>
            </a:r>
            <a:r>
              <a:rPr lang="en-US" sz="3600" i="1" dirty="0">
                <a:solidFill>
                  <a:srgbClr val="000000"/>
                </a:solidFill>
              </a:rPr>
              <a:t>are</a:t>
            </a:r>
            <a:r>
              <a:rPr lang="en-US" sz="3600" dirty="0">
                <a:solidFill>
                  <a:srgbClr val="000000"/>
                </a:solidFill>
              </a:rPr>
              <a:t> not My people, And I will not be your </a:t>
            </a:r>
            <a:r>
              <a:rPr lang="en-US" sz="3600" i="1" dirty="0">
                <a:solidFill>
                  <a:srgbClr val="000000"/>
                </a:solidFill>
              </a:rPr>
              <a:t>God.</a:t>
            </a:r>
          </a:p>
          <a:p>
            <a:pPr marL="0" indent="0">
              <a:buNone/>
            </a:pPr>
            <a:endParaRPr lang="en-US" sz="3600" i="1" dirty="0">
              <a:solidFill>
                <a:srgbClr val="000000"/>
              </a:solidFill>
            </a:endParaRPr>
          </a:p>
          <a:p>
            <a:pPr marL="0" indent="0">
              <a:buNone/>
            </a:pPr>
            <a:r>
              <a:rPr lang="en-US" sz="3600" b="1" dirty="0"/>
              <a:t>10 </a:t>
            </a:r>
            <a:r>
              <a:rPr lang="en-US" sz="3600" dirty="0"/>
              <a:t>“Yet the number of the children of Israel Shall be as the sand of the sea, Which cannot be measured or numbered.</a:t>
            </a:r>
            <a:br>
              <a:rPr lang="en-US" sz="3600" dirty="0"/>
            </a:br>
            <a:r>
              <a:rPr lang="en-US" sz="3600" dirty="0"/>
              <a:t>And it shall come to pass In the place where it was said to them, ‘You </a:t>
            </a:r>
            <a:r>
              <a:rPr lang="en-US" sz="3600" i="1" dirty="0"/>
              <a:t>are n</a:t>
            </a:r>
            <a:r>
              <a:rPr lang="en-US" sz="3600" dirty="0"/>
              <a:t>ot My people,’ </a:t>
            </a:r>
            <a:r>
              <a:rPr lang="en-US" sz="3600" i="1" dirty="0"/>
              <a:t>There</a:t>
            </a:r>
            <a:r>
              <a:rPr lang="en-US" sz="3600" dirty="0"/>
              <a:t> it shall be said to them, ‘</a:t>
            </a:r>
            <a:r>
              <a:rPr lang="en-US" sz="3600" i="1" dirty="0"/>
              <a:t>You are</a:t>
            </a:r>
            <a:r>
              <a:rPr lang="en-US" sz="3600" dirty="0"/>
              <a:t> sons of the living God.’ </a:t>
            </a:r>
            <a:endParaRPr lang="en-US" sz="1200" b="1"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spTree>
    <p:extLst>
      <p:ext uri="{BB962C8B-B14F-4D97-AF65-F5344CB8AC3E}">
        <p14:creationId xmlns:p14="http://schemas.microsoft.com/office/powerpoint/2010/main" val="293947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3D7B07-FC0D-42D2-B94D-3A9D9807731C}"/>
              </a:ext>
            </a:extLst>
          </p:cNvPr>
          <p:cNvSpPr>
            <a:spLocks noGrp="1"/>
          </p:cNvSpPr>
          <p:nvPr>
            <p:ph idx="1"/>
          </p:nvPr>
        </p:nvSpPr>
        <p:spPr>
          <a:xfrm>
            <a:off x="397565" y="371061"/>
            <a:ext cx="11251096" cy="6096000"/>
          </a:xfrm>
        </p:spPr>
        <p:txBody>
          <a:bodyPr/>
          <a:lstStyle/>
          <a:p>
            <a:pPr marL="0" indent="0">
              <a:buNone/>
            </a:pPr>
            <a:r>
              <a:rPr lang="en-US" sz="3600" b="1" dirty="0"/>
              <a:t>Hosea 1</a:t>
            </a:r>
          </a:p>
          <a:p>
            <a:pPr marL="0" indent="0">
              <a:buNone/>
            </a:pPr>
            <a:r>
              <a:rPr lang="en-US" sz="3600" b="1" dirty="0"/>
              <a:t>11 </a:t>
            </a:r>
            <a:r>
              <a:rPr lang="en-US" sz="3600" dirty="0"/>
              <a:t>Then the children of Judah </a:t>
            </a:r>
            <a:r>
              <a:rPr lang="en-US" dirty="0"/>
              <a:t>(Southern Kingdom)</a:t>
            </a:r>
            <a:r>
              <a:rPr lang="en-US" sz="3600" dirty="0"/>
              <a:t> and the children of Israel </a:t>
            </a:r>
            <a:r>
              <a:rPr lang="en-US" dirty="0"/>
              <a:t>(Northern Kingdom)</a:t>
            </a:r>
            <a:r>
              <a:rPr lang="en-US" sz="3600" dirty="0"/>
              <a:t> Shall be gathered together, And appoint for themselves one head; And they shall come up out of the land, For great </a:t>
            </a:r>
            <a:r>
              <a:rPr lang="en-US" sz="3600" i="1" dirty="0"/>
              <a:t>will be</a:t>
            </a:r>
            <a:r>
              <a:rPr lang="en-US" sz="3600" dirty="0"/>
              <a:t> the day of Jezreel </a:t>
            </a:r>
            <a:r>
              <a:rPr lang="en-US" dirty="0"/>
              <a:t>(God Will Sow)!</a:t>
            </a:r>
          </a:p>
          <a:p>
            <a:pPr marL="0" indent="0">
              <a:buNone/>
            </a:pPr>
            <a:endParaRPr lang="en-US" dirty="0"/>
          </a:p>
        </p:txBody>
      </p:sp>
    </p:spTree>
    <p:extLst>
      <p:ext uri="{BB962C8B-B14F-4D97-AF65-F5344CB8AC3E}">
        <p14:creationId xmlns:p14="http://schemas.microsoft.com/office/powerpoint/2010/main" val="165901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C8B53-405B-4E8D-8BF3-9257844BAB39}"/>
              </a:ext>
            </a:extLst>
          </p:cNvPr>
          <p:cNvSpPr>
            <a:spLocks noGrp="1"/>
          </p:cNvSpPr>
          <p:nvPr>
            <p:ph idx="1"/>
          </p:nvPr>
        </p:nvSpPr>
        <p:spPr>
          <a:xfrm>
            <a:off x="374754" y="269823"/>
            <a:ext cx="11287594" cy="6265888"/>
          </a:xfrm>
        </p:spPr>
        <p:txBody>
          <a:bodyPr>
            <a:normAutofit/>
          </a:bodyPr>
          <a:lstStyle/>
          <a:p>
            <a:pPr marL="0" indent="0" fontAlgn="base">
              <a:buNone/>
            </a:pPr>
            <a:endParaRPr lang="en-US" sz="3600" dirty="0"/>
          </a:p>
          <a:p>
            <a:pPr marL="0" indent="0">
              <a:buNone/>
            </a:pPr>
            <a:endParaRPr lang="en-US" dirty="0"/>
          </a:p>
        </p:txBody>
      </p:sp>
      <p:sp>
        <p:nvSpPr>
          <p:cNvPr id="4" name="Rectangle 3">
            <a:extLst>
              <a:ext uri="{FF2B5EF4-FFF2-40B4-BE49-F238E27FC236}">
                <a16:creationId xmlns:a16="http://schemas.microsoft.com/office/drawing/2014/main" id="{2F282F63-7E85-474A-B0E9-0C515894FF81}"/>
              </a:ext>
            </a:extLst>
          </p:cNvPr>
          <p:cNvSpPr/>
          <p:nvPr/>
        </p:nvSpPr>
        <p:spPr>
          <a:xfrm>
            <a:off x="225286" y="569842"/>
            <a:ext cx="11591960" cy="6063198"/>
          </a:xfrm>
          <a:prstGeom prst="rect">
            <a:avLst/>
          </a:prstGeom>
        </p:spPr>
        <p:txBody>
          <a:bodyPr wrap="square">
            <a:spAutoFit/>
          </a:bodyPr>
          <a:lstStyle/>
          <a:p>
            <a:r>
              <a:rPr lang="en-US" sz="3600" dirty="0">
                <a:solidFill>
                  <a:srgbClr val="222222"/>
                </a:solidFill>
              </a:rPr>
              <a:t>Regarding Hosea, “his prophetic announcements indicate that he was active until near the fall (721 BC) of the northern kingdom of Israel, the scene of his entire ministry. The Book of </a:t>
            </a:r>
            <a:r>
              <a:rPr lang="en-US" sz="3600" b="1" dirty="0">
                <a:solidFill>
                  <a:srgbClr val="222222"/>
                </a:solidFill>
              </a:rPr>
              <a:t>Hosea</a:t>
            </a:r>
            <a:r>
              <a:rPr lang="en-US" sz="3600" dirty="0">
                <a:solidFill>
                  <a:srgbClr val="222222"/>
                </a:solidFill>
              </a:rPr>
              <a:t>, the first of the canonical Twelve (Minor) Prophets, was </a:t>
            </a:r>
            <a:r>
              <a:rPr lang="en-US" sz="3600" b="1" dirty="0">
                <a:solidFill>
                  <a:srgbClr val="222222"/>
                </a:solidFill>
              </a:rPr>
              <a:t>written</a:t>
            </a:r>
            <a:r>
              <a:rPr lang="en-US" sz="3600" dirty="0">
                <a:solidFill>
                  <a:srgbClr val="222222"/>
                </a:solidFill>
              </a:rPr>
              <a:t> by Hosea.”</a:t>
            </a:r>
            <a:r>
              <a:rPr lang="en-US" sz="3200" dirty="0">
                <a:solidFill>
                  <a:srgbClr val="222222"/>
                </a:solidFill>
                <a:latin typeface="arial" panose="020B0604020202020204" pitchFamily="34" charset="0"/>
              </a:rPr>
              <a:t> </a:t>
            </a:r>
            <a:r>
              <a:rPr lang="en-US" sz="2000" i="1" dirty="0"/>
              <a:t>(Retrieved on 02/09/2020 from): </a:t>
            </a:r>
            <a:r>
              <a:rPr lang="en-US" sz="2000" i="1" dirty="0">
                <a:hlinkClick r:id="rId2"/>
              </a:rPr>
              <a:t>https://www.britannica.com/topic/biblical-literature/The-first-six-minor-prophets#ref597771</a:t>
            </a:r>
            <a:endParaRPr lang="en-US" sz="2000" i="1" dirty="0"/>
          </a:p>
          <a:p>
            <a:endParaRPr lang="en-US" sz="2400" i="1" dirty="0"/>
          </a:p>
          <a:p>
            <a:r>
              <a:rPr lang="en-US" sz="3600" b="1" dirty="0"/>
              <a:t>Hosea</a:t>
            </a:r>
            <a:r>
              <a:rPr lang="en-US" sz="3600" dirty="0"/>
              <a:t> was a prophet of the kingdom of Israel. He called on Israel to repent its sins of apostasy and warned of the judgment to come from God. </a:t>
            </a:r>
          </a:p>
          <a:p>
            <a:endParaRPr lang="en-US" sz="3600" dirty="0"/>
          </a:p>
          <a:p>
            <a:r>
              <a:rPr lang="en-US" sz="2000" i="1" dirty="0"/>
              <a:t>(Retrieved on 02/09/2020 from):  </a:t>
            </a:r>
            <a:r>
              <a:rPr lang="en-US" sz="2000" dirty="0"/>
              <a:t>biography.yourdictionary.com › </a:t>
            </a:r>
            <a:r>
              <a:rPr lang="en-US" sz="2000" dirty="0" err="1"/>
              <a:t>hosea</a:t>
            </a:r>
            <a:endParaRPr lang="en-US" sz="2000" dirty="0"/>
          </a:p>
        </p:txBody>
      </p:sp>
    </p:spTree>
    <p:extLst>
      <p:ext uri="{BB962C8B-B14F-4D97-AF65-F5344CB8AC3E}">
        <p14:creationId xmlns:p14="http://schemas.microsoft.com/office/powerpoint/2010/main" val="79127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43D4C8-DA39-430D-AF30-E9BCFED365E9}"/>
              </a:ext>
            </a:extLst>
          </p:cNvPr>
          <p:cNvSpPr>
            <a:spLocks noGrp="1"/>
          </p:cNvSpPr>
          <p:nvPr>
            <p:ph idx="1"/>
          </p:nvPr>
        </p:nvSpPr>
        <p:spPr>
          <a:xfrm>
            <a:off x="291548" y="344556"/>
            <a:ext cx="11062252" cy="6228521"/>
          </a:xfrm>
        </p:spPr>
        <p:txBody>
          <a:bodyPr>
            <a:normAutofit lnSpcReduction="10000"/>
          </a:bodyPr>
          <a:lstStyle/>
          <a:p>
            <a:pPr marL="0" indent="0">
              <a:buNone/>
            </a:pPr>
            <a:r>
              <a:rPr lang="en-US" sz="3900" dirty="0"/>
              <a:t>“The </a:t>
            </a:r>
            <a:r>
              <a:rPr lang="en-US" sz="3900" u="sng" dirty="0">
                <a:hlinkClick r:id="rId2"/>
              </a:rPr>
              <a:t>Book of Hosea</a:t>
            </a:r>
            <a:r>
              <a:rPr lang="en-US" sz="3900" dirty="0"/>
              <a:t> (whose name means “salvation,” or “deliverance”), a prophet who lived during the last years of the age of Jeroboam II in Israel and the period of decline and ruin that followed the brief period of economic prosperity. </a:t>
            </a:r>
          </a:p>
          <a:p>
            <a:pPr marL="0" indent="0">
              <a:buNone/>
            </a:pPr>
            <a:endParaRPr lang="en-US" sz="3900" dirty="0"/>
          </a:p>
          <a:p>
            <a:pPr marL="0" indent="0">
              <a:buNone/>
            </a:pPr>
            <a:r>
              <a:rPr lang="en-US" sz="3900" dirty="0"/>
              <a:t>The Assyrians were threatening the land of Israel and the people of the </a:t>
            </a:r>
            <a:r>
              <a:rPr lang="en-US" sz="3900" dirty="0">
                <a:hlinkClick r:id="rId3"/>
              </a:rPr>
              <a:t>Covenant</a:t>
            </a:r>
            <a:r>
              <a:rPr lang="en-US" sz="3900" dirty="0"/>
              <a:t> acted as though they were oblivious to the stipulations of their peculiar relation to Yahweh. </a:t>
            </a:r>
            <a:r>
              <a:rPr lang="en-US" sz="2600" dirty="0"/>
              <a:t>(Retrieved on 02/09/2020 from): </a:t>
            </a:r>
            <a:r>
              <a:rPr lang="en-US" sz="2600" dirty="0">
                <a:hlinkClick r:id="rId4"/>
              </a:rPr>
              <a:t>https://www.britannica.com/topic/biblical-literature/The-first-six-minor-prophets#ref597771</a:t>
            </a:r>
            <a:endParaRPr lang="en-US" sz="2600" dirty="0"/>
          </a:p>
          <a:p>
            <a:pPr marL="0" indent="0">
              <a:buNone/>
            </a:pPr>
            <a:endParaRPr lang="en-US" sz="3600" dirty="0"/>
          </a:p>
        </p:txBody>
      </p:sp>
    </p:spTree>
    <p:extLst>
      <p:ext uri="{BB962C8B-B14F-4D97-AF65-F5344CB8AC3E}">
        <p14:creationId xmlns:p14="http://schemas.microsoft.com/office/powerpoint/2010/main" val="176365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6CBEF-80CD-4562-B4AC-990EAAB4D959}"/>
              </a:ext>
            </a:extLst>
          </p:cNvPr>
          <p:cNvSpPr>
            <a:spLocks noGrp="1"/>
          </p:cNvSpPr>
          <p:nvPr>
            <p:ph idx="1"/>
          </p:nvPr>
        </p:nvSpPr>
        <p:spPr>
          <a:xfrm>
            <a:off x="238539" y="584616"/>
            <a:ext cx="11513749" cy="5861154"/>
          </a:xfrm>
        </p:spPr>
        <p:txBody>
          <a:bodyPr>
            <a:normAutofit/>
          </a:bodyPr>
          <a:lstStyle/>
          <a:p>
            <a:pPr marL="0" indent="0" fontAlgn="base">
              <a:buNone/>
            </a:pPr>
            <a:endParaRPr lang="en-US" sz="3200" dirty="0"/>
          </a:p>
          <a:p>
            <a:pPr marL="0" indent="0">
              <a:buNone/>
            </a:pPr>
            <a:endParaRPr lang="en-US" dirty="0"/>
          </a:p>
        </p:txBody>
      </p:sp>
      <p:sp>
        <p:nvSpPr>
          <p:cNvPr id="2" name="Rectangle 1">
            <a:extLst>
              <a:ext uri="{FF2B5EF4-FFF2-40B4-BE49-F238E27FC236}">
                <a16:creationId xmlns:a16="http://schemas.microsoft.com/office/drawing/2014/main" id="{4F53036C-E898-4897-A30D-12C1BC94506A}"/>
              </a:ext>
            </a:extLst>
          </p:cNvPr>
          <p:cNvSpPr/>
          <p:nvPr/>
        </p:nvSpPr>
        <p:spPr>
          <a:xfrm>
            <a:off x="404733" y="172278"/>
            <a:ext cx="11548728" cy="646331"/>
          </a:xfrm>
          <a:prstGeom prst="rect">
            <a:avLst/>
          </a:prstGeom>
        </p:spPr>
        <p:txBody>
          <a:bodyPr wrap="square">
            <a:spAutoFit/>
          </a:bodyPr>
          <a:lstStyle/>
          <a:p>
            <a:endParaRPr lang="en-US" b="1" dirty="0"/>
          </a:p>
          <a:p>
            <a:pPr fontAlgn="base"/>
            <a:endParaRPr lang="en-US" b="1" i="0" dirty="0">
              <a:solidFill>
                <a:srgbClr val="333333"/>
              </a:solidFill>
              <a:effectLst/>
              <a:latin typeface="Balto Web"/>
            </a:endParaRPr>
          </a:p>
        </p:txBody>
      </p:sp>
      <p:sp>
        <p:nvSpPr>
          <p:cNvPr id="4" name="Rectangle 3">
            <a:extLst>
              <a:ext uri="{FF2B5EF4-FFF2-40B4-BE49-F238E27FC236}">
                <a16:creationId xmlns:a16="http://schemas.microsoft.com/office/drawing/2014/main" id="{FF849700-87D4-44E8-9CDB-A9796E8B5E4B}"/>
              </a:ext>
            </a:extLst>
          </p:cNvPr>
          <p:cNvSpPr/>
          <p:nvPr/>
        </p:nvSpPr>
        <p:spPr>
          <a:xfrm>
            <a:off x="569843" y="412230"/>
            <a:ext cx="11065566" cy="6001643"/>
          </a:xfrm>
          <a:prstGeom prst="rect">
            <a:avLst/>
          </a:prstGeom>
        </p:spPr>
        <p:txBody>
          <a:bodyPr wrap="square">
            <a:spAutoFit/>
          </a:bodyPr>
          <a:lstStyle/>
          <a:p>
            <a:r>
              <a:rPr lang="en-US" sz="3600" dirty="0"/>
              <a:t>The Book of Hosea is a collection of oracles composed and arranged by Hosea and his disciples” </a:t>
            </a:r>
          </a:p>
          <a:p>
            <a:endParaRPr lang="en-US" sz="2000" dirty="0"/>
          </a:p>
          <a:p>
            <a:r>
              <a:rPr lang="en-US" sz="3600" dirty="0"/>
              <a:t>Like his contemporary Amos, the great prophet of justice, Hosea was a prophet of doom; but he held out a hope to the people that the </a:t>
            </a:r>
            <a:r>
              <a:rPr lang="en-US" sz="3600" u="sng" dirty="0"/>
              <a:t>Day of Yahweh </a:t>
            </a:r>
            <a:r>
              <a:rPr lang="en-US" sz="3600" dirty="0"/>
              <a:t>contained not just </a:t>
            </a:r>
          </a:p>
          <a:p>
            <a:r>
              <a:rPr lang="en-US" sz="3600" dirty="0"/>
              <a:t>retribution but also the possibility of renewal. </a:t>
            </a:r>
          </a:p>
          <a:p>
            <a:endParaRPr lang="en-US" sz="2000" dirty="0"/>
          </a:p>
          <a:p>
            <a:r>
              <a:rPr lang="en-US" sz="3600" dirty="0"/>
              <a:t>His message against Israel’s “spirit of harlotry” was dramatically and symbolically acted out in his personal life.”   </a:t>
            </a:r>
            <a:r>
              <a:rPr lang="en-US" sz="2000" i="1" dirty="0"/>
              <a:t>(Retrieved on 02/09/2020 from):</a:t>
            </a:r>
          </a:p>
          <a:p>
            <a:r>
              <a:rPr lang="en-US" sz="2000" i="1" dirty="0">
                <a:hlinkClick r:id="rId2"/>
              </a:rPr>
              <a:t>https://www.britannica.com/topic/biblical-literature/The-first-six-minor-prophets#ref597771</a:t>
            </a:r>
            <a:endParaRPr lang="en-US" sz="2000" i="1" dirty="0"/>
          </a:p>
        </p:txBody>
      </p:sp>
    </p:spTree>
    <p:extLst>
      <p:ext uri="{BB962C8B-B14F-4D97-AF65-F5344CB8AC3E}">
        <p14:creationId xmlns:p14="http://schemas.microsoft.com/office/powerpoint/2010/main" val="147900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14" name="Rectangle 13">
            <a:extLst>
              <a:ext uri="{FF2B5EF4-FFF2-40B4-BE49-F238E27FC236}">
                <a16:creationId xmlns:a16="http://schemas.microsoft.com/office/drawing/2014/main" id="{FD60E97B-B814-4C5F-8039-CEEBC0512681}"/>
              </a:ext>
            </a:extLst>
          </p:cNvPr>
          <p:cNvSpPr/>
          <p:nvPr/>
        </p:nvSpPr>
        <p:spPr>
          <a:xfrm>
            <a:off x="304799" y="344557"/>
            <a:ext cx="11582399" cy="5724644"/>
          </a:xfrm>
          <a:prstGeom prst="rect">
            <a:avLst/>
          </a:prstGeom>
        </p:spPr>
        <p:txBody>
          <a:bodyPr wrap="square">
            <a:spAutoFit/>
          </a:bodyPr>
          <a:lstStyle/>
          <a:p>
            <a:r>
              <a:rPr lang="en-US" sz="3600" dirty="0">
                <a:ea typeface="Times New Roman" panose="02020603050405020304" pitchFamily="18" charset="0"/>
              </a:rPr>
              <a:t>The prophecies of Hosea and Amos are part of a collection of books known as the </a:t>
            </a:r>
            <a:r>
              <a:rPr lang="en-US" sz="3600" i="1" dirty="0" err="1">
                <a:ea typeface="Times New Roman" panose="02020603050405020304" pitchFamily="18" charset="0"/>
              </a:rPr>
              <a:t>trei</a:t>
            </a:r>
            <a:r>
              <a:rPr lang="en-US" sz="3600" dirty="0">
                <a:ea typeface="Times New Roman" panose="02020603050405020304" pitchFamily="18" charset="0"/>
              </a:rPr>
              <a:t> </a:t>
            </a:r>
            <a:r>
              <a:rPr lang="en-US" sz="3600" i="1" dirty="0" err="1">
                <a:ea typeface="Times New Roman" panose="02020603050405020304" pitchFamily="18" charset="0"/>
              </a:rPr>
              <a:t>asar</a:t>
            </a:r>
            <a:r>
              <a:rPr lang="en-US" sz="3600" dirty="0">
                <a:ea typeface="Times New Roman" panose="02020603050405020304" pitchFamily="18" charset="0"/>
              </a:rPr>
              <a:t> (The Twelve) or the Minor Prophets. </a:t>
            </a:r>
          </a:p>
          <a:p>
            <a:endParaRPr lang="en-US" sz="3600" dirty="0">
              <a:ea typeface="Times New Roman" panose="02020603050405020304" pitchFamily="18" charset="0"/>
            </a:endParaRPr>
          </a:p>
          <a:p>
            <a:r>
              <a:rPr lang="en-US" sz="3600" dirty="0">
                <a:ea typeface="Times New Roman" panose="02020603050405020304" pitchFamily="18" charset="0"/>
              </a:rPr>
              <a:t>Both prophets were active during the eighth century B.C.E. during the reigns of Jeroboam II of Israel and Uzziah of Judah. Hosea apparently continued beyond this period through the reigns of Jotham, Ahaz and Hezekiah of Judah</a:t>
            </a:r>
            <a:r>
              <a:rPr lang="en-US" sz="3000" dirty="0">
                <a:ea typeface="Times New Roman" panose="02020603050405020304" pitchFamily="18" charset="0"/>
              </a:rPr>
              <a:t>.</a:t>
            </a:r>
          </a:p>
          <a:p>
            <a:endParaRPr lang="en-US" sz="3000" dirty="0"/>
          </a:p>
          <a:p>
            <a:r>
              <a:rPr lang="en-US" sz="2400" dirty="0"/>
              <a:t>(Retrieved on 02/10/2020) </a:t>
            </a:r>
            <a:r>
              <a:rPr lang="en-US" sz="2400" dirty="0">
                <a:hlinkClick r:id="rId2">
                  <a:extLst>
                    <a:ext uri="{A12FA001-AC4F-418D-AE19-62706E023703}">
                      <ahyp:hlinkClr xmlns:ahyp="http://schemas.microsoft.com/office/drawing/2018/hyperlinkcolor" val="tx"/>
                    </a:ext>
                  </a:extLst>
                </a:hlinkClick>
              </a:rPr>
              <a:t>https://www.myjewishlearning.com/article/hosea-amos-prophets-to-the-north/</a:t>
            </a:r>
            <a:endParaRPr lang="en-US" sz="2400" dirty="0"/>
          </a:p>
        </p:txBody>
      </p:sp>
    </p:spTree>
    <p:extLst>
      <p:ext uri="{BB962C8B-B14F-4D97-AF65-F5344CB8AC3E}">
        <p14:creationId xmlns:p14="http://schemas.microsoft.com/office/powerpoint/2010/main" val="142785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5D41CB-CCF9-4580-929D-C51ADA8A9489}"/>
              </a:ext>
            </a:extLst>
          </p:cNvPr>
          <p:cNvSpPr>
            <a:spLocks noGrp="1"/>
          </p:cNvSpPr>
          <p:nvPr>
            <p:ph idx="1"/>
          </p:nvPr>
        </p:nvSpPr>
        <p:spPr>
          <a:xfrm>
            <a:off x="410817" y="437322"/>
            <a:ext cx="11171583" cy="5739641"/>
          </a:xfrm>
        </p:spPr>
        <p:txBody>
          <a:bodyPr/>
          <a:lstStyle/>
          <a:p>
            <a:pPr marL="0" indent="0">
              <a:buNone/>
            </a:pPr>
            <a:r>
              <a:rPr lang="en-US" sz="3600" dirty="0"/>
              <a:t>Along with the prophetic warnings of this book, an understanding of the prevailing political and economic circumstances is a vital element in understanding the prophets’ message.</a:t>
            </a:r>
          </a:p>
          <a:p>
            <a:pPr marL="0" indent="0">
              <a:buNone/>
            </a:pPr>
            <a:endParaRPr lang="en-US" sz="3600" dirty="0"/>
          </a:p>
          <a:p>
            <a:pPr marL="0" indent="0">
              <a:buNone/>
            </a:pPr>
            <a:r>
              <a:rPr lang="en-US" sz="3600" dirty="0"/>
              <a:t>The first half of the eighth century B.C.E. brought a period of relative stability and prosperity to the kingdoms of Israel and Judah, for some segments of society at least.</a:t>
            </a:r>
          </a:p>
          <a:p>
            <a:pPr marL="0" indent="0">
              <a:buNone/>
            </a:pPr>
            <a:r>
              <a:rPr lang="en-US" sz="2000" dirty="0"/>
              <a:t>(Retrieved on 02/10/2020) </a:t>
            </a:r>
            <a:r>
              <a:rPr lang="en-US" sz="2000" dirty="0">
                <a:hlinkClick r:id="rId2"/>
              </a:rPr>
              <a:t>https://www.myjewishlearning.com/article/hosea-amos-prophets-to-the-north/</a:t>
            </a:r>
            <a:endParaRPr lang="en-US" sz="2000" dirty="0"/>
          </a:p>
          <a:p>
            <a:pPr marL="0" indent="0">
              <a:buNone/>
            </a:pPr>
            <a:endParaRPr lang="en-US" dirty="0"/>
          </a:p>
        </p:txBody>
      </p:sp>
    </p:spTree>
    <p:extLst>
      <p:ext uri="{BB962C8B-B14F-4D97-AF65-F5344CB8AC3E}">
        <p14:creationId xmlns:p14="http://schemas.microsoft.com/office/powerpoint/2010/main" val="136827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sp>
        <p:nvSpPr>
          <p:cNvPr id="4" name="Rectangle 3">
            <a:extLst>
              <a:ext uri="{FF2B5EF4-FFF2-40B4-BE49-F238E27FC236}">
                <a16:creationId xmlns:a16="http://schemas.microsoft.com/office/drawing/2014/main" id="{864B8E46-07FF-4F96-9A81-A86CBC277BA3}"/>
              </a:ext>
            </a:extLst>
          </p:cNvPr>
          <p:cNvSpPr/>
          <p:nvPr/>
        </p:nvSpPr>
        <p:spPr>
          <a:xfrm>
            <a:off x="331304" y="331304"/>
            <a:ext cx="11370366" cy="4278094"/>
          </a:xfrm>
          <a:prstGeom prst="rect">
            <a:avLst/>
          </a:prstGeom>
        </p:spPr>
        <p:txBody>
          <a:bodyPr wrap="square">
            <a:spAutoFit/>
          </a:bodyPr>
          <a:lstStyle/>
          <a:p>
            <a:endParaRPr lang="en-US" sz="3600" dirty="0"/>
          </a:p>
          <a:p>
            <a:endParaRPr lang="en-US" sz="3600" dirty="0"/>
          </a:p>
          <a:p>
            <a:r>
              <a:rPr lang="en-US" sz="3600" dirty="0"/>
              <a:t>The relative weakness of Syria meant that Israel was no longer harried, nor subject to the payment of tribute, and Jeroboam extended the nation’s borders. Likewise in Judah, Uzziah enjoyed a long reign of relative peace and prosperity.</a:t>
            </a:r>
          </a:p>
          <a:p>
            <a:endParaRPr lang="en-US" sz="3600" dirty="0"/>
          </a:p>
          <a:p>
            <a:r>
              <a:rPr lang="en-US" sz="2000" dirty="0"/>
              <a:t>(Retrieved on 02/10/2020) </a:t>
            </a:r>
            <a:r>
              <a:rPr lang="en-US" sz="2000" dirty="0">
                <a:hlinkClick r:id="rId2"/>
              </a:rPr>
              <a:t>https://www.myjewishlearning.com/article/hosea-amos-prophets-to-the-north/</a:t>
            </a:r>
            <a:endParaRPr lang="en-US" sz="2000" dirty="0"/>
          </a:p>
        </p:txBody>
      </p:sp>
    </p:spTree>
    <p:extLst>
      <p:ext uri="{BB962C8B-B14F-4D97-AF65-F5344CB8AC3E}">
        <p14:creationId xmlns:p14="http://schemas.microsoft.com/office/powerpoint/2010/main" val="10751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5" name="Rectangle 4">
            <a:extLst>
              <a:ext uri="{FF2B5EF4-FFF2-40B4-BE49-F238E27FC236}">
                <a16:creationId xmlns:a16="http://schemas.microsoft.com/office/drawing/2014/main" id="{73818A95-9340-4A8C-8169-578FDC4D6ADF}"/>
              </a:ext>
            </a:extLst>
          </p:cNvPr>
          <p:cNvSpPr/>
          <p:nvPr/>
        </p:nvSpPr>
        <p:spPr>
          <a:xfrm>
            <a:off x="159026" y="106017"/>
            <a:ext cx="11582400" cy="6247864"/>
          </a:xfrm>
          <a:prstGeom prst="rect">
            <a:avLst/>
          </a:prstGeom>
        </p:spPr>
        <p:txBody>
          <a:bodyPr wrap="square">
            <a:spAutoFit/>
          </a:bodyPr>
          <a:lstStyle/>
          <a:p>
            <a:r>
              <a:rPr lang="en-US" sz="3600" b="1" dirty="0">
                <a:solidFill>
                  <a:srgbClr val="000000"/>
                </a:solidFill>
              </a:rPr>
              <a:t>Jehu's Reign</a:t>
            </a:r>
            <a:endParaRPr lang="en-US" sz="3600" dirty="0">
              <a:solidFill>
                <a:srgbClr val="000000"/>
              </a:solidFill>
            </a:endParaRPr>
          </a:p>
          <a:p>
            <a:r>
              <a:rPr lang="en-US" sz="3600" dirty="0">
                <a:solidFill>
                  <a:srgbClr val="000000"/>
                </a:solidFill>
              </a:rPr>
              <a:t>Having exterminated every member and friend of the house of Ahab, Jehu decided to rid the land of the priests of Baal.  Proclaiming a solemn festival to be held in honor of Baal, Jehu ordered all the prophets and priests of the idol to appear at the celebration. </a:t>
            </a:r>
          </a:p>
          <a:p>
            <a:endParaRPr lang="en-US" sz="3600" dirty="0">
              <a:solidFill>
                <a:srgbClr val="000000"/>
              </a:solidFill>
            </a:endParaRPr>
          </a:p>
          <a:p>
            <a:r>
              <a:rPr lang="en-US" sz="3600" dirty="0">
                <a:solidFill>
                  <a:srgbClr val="000000"/>
                </a:solidFill>
              </a:rPr>
              <a:t>When they had all gathered, the false prophets and priests were suddenly attacked by eighty warriors and slain to the last man. </a:t>
            </a:r>
          </a:p>
          <a:p>
            <a:r>
              <a:rPr lang="en-US" sz="2000" dirty="0"/>
              <a:t>(Retrieved on 02/10/2020) </a:t>
            </a:r>
            <a:r>
              <a:rPr lang="en-US" sz="2000" dirty="0">
                <a:hlinkClick r:id="rId2"/>
              </a:rPr>
              <a:t>https://www.chabad.org/library/article_cdo/aid/464004/jewish/The-House-of-Jehu.htm</a:t>
            </a:r>
            <a:endParaRPr lang="en-US"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7765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83C86-1B55-4AC6-A6AB-08E077FEC9B3}"/>
              </a:ext>
            </a:extLst>
          </p:cNvPr>
          <p:cNvSpPr>
            <a:spLocks noGrp="1"/>
          </p:cNvSpPr>
          <p:nvPr>
            <p:ph idx="1"/>
          </p:nvPr>
        </p:nvSpPr>
        <p:spPr>
          <a:xfrm>
            <a:off x="357809" y="291548"/>
            <a:ext cx="11264348" cy="6202017"/>
          </a:xfrm>
        </p:spPr>
        <p:txBody>
          <a:bodyPr>
            <a:normAutofit/>
          </a:bodyPr>
          <a:lstStyle/>
          <a:p>
            <a:pPr marL="0" indent="0">
              <a:buNone/>
            </a:pPr>
            <a:r>
              <a:rPr lang="en-US" sz="3600" dirty="0">
                <a:solidFill>
                  <a:srgbClr val="000000"/>
                </a:solidFill>
              </a:rPr>
              <a:t>Then all the idols and temples of Baal were destroyed and razed to the ground. Thus every trace of Jezebel's influence was wiped out, and Jehu's reign was now securely established. </a:t>
            </a:r>
          </a:p>
          <a:p>
            <a:pPr marL="0" indent="0">
              <a:buNone/>
            </a:pPr>
            <a:endParaRPr lang="en-US" sz="3600" dirty="0">
              <a:solidFill>
                <a:srgbClr val="000000"/>
              </a:solidFill>
            </a:endParaRPr>
          </a:p>
          <a:p>
            <a:pPr marL="0" indent="0">
              <a:buNone/>
            </a:pPr>
            <a:r>
              <a:rPr lang="en-US" sz="3600" dirty="0">
                <a:solidFill>
                  <a:srgbClr val="000000"/>
                </a:solidFill>
              </a:rPr>
              <a:t>Yet, this did not mean that Jehu was a faithful servant of the one and only God. He, too, was influenced by political reasons to maintain the worship of the calves in Bethel and Dan, and thus Jehu followed in the footsteps of Jeroboam.</a:t>
            </a:r>
            <a:r>
              <a:rPr lang="en-US" sz="3600" dirty="0">
                <a:hlinkClick r:id="rId2"/>
              </a:rPr>
              <a:t> </a:t>
            </a:r>
            <a:endParaRPr lang="en-US" sz="3600" dirty="0"/>
          </a:p>
          <a:p>
            <a:pPr marL="0" indent="0">
              <a:buNone/>
            </a:pPr>
            <a:r>
              <a:rPr lang="en-US" sz="2000" dirty="0"/>
              <a:t>(Retrieved on 02/10/2020) </a:t>
            </a:r>
            <a:r>
              <a:rPr lang="en-US" sz="2000" dirty="0">
                <a:hlinkClick r:id="rId2"/>
              </a:rPr>
              <a:t>https://www.chabad.org/library/article_cdo/aid/464004/jewish/The-House-of-Jehu.htm</a:t>
            </a:r>
            <a:endParaRPr lang="en-US" sz="2000" dirty="0">
              <a:solidFill>
                <a:srgbClr val="000000"/>
              </a:solidFill>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6493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1643</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vt:lpstr>
      <vt:lpstr>Balto Web</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CCLC LiveStream</cp:lastModifiedBy>
  <cp:revision>135</cp:revision>
  <dcterms:created xsi:type="dcterms:W3CDTF">2019-10-10T18:52:11Z</dcterms:created>
  <dcterms:modified xsi:type="dcterms:W3CDTF">2020-02-13T01:15:37Z</dcterms:modified>
</cp:coreProperties>
</file>